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60" r:id="rId2"/>
    <p:sldId id="349" r:id="rId3"/>
    <p:sldId id="347" r:id="rId4"/>
    <p:sldId id="348" r:id="rId5"/>
    <p:sldId id="325" r:id="rId6"/>
    <p:sldId id="350" r:id="rId7"/>
    <p:sldId id="327" r:id="rId8"/>
    <p:sldId id="344" r:id="rId9"/>
    <p:sldId id="334" r:id="rId10"/>
    <p:sldId id="356" r:id="rId11"/>
    <p:sldId id="354" r:id="rId12"/>
    <p:sldId id="357" r:id="rId13"/>
    <p:sldId id="355" r:id="rId14"/>
    <p:sldId id="353" r:id="rId15"/>
    <p:sldId id="361" r:id="rId16"/>
    <p:sldId id="359" r:id="rId17"/>
    <p:sldId id="318" r:id="rId18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ama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91320" autoAdjust="0"/>
  </p:normalViewPr>
  <p:slideViewPr>
    <p:cSldViewPr>
      <p:cViewPr>
        <p:scale>
          <a:sx n="113" d="100"/>
          <a:sy n="113" d="100"/>
        </p:scale>
        <p:origin x="-1584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384E3A7-348F-4DE3-9EE0-FFC3E3211D71}" type="datetimeFigureOut">
              <a:rPr lang="en-AU"/>
              <a:pPr>
                <a:defRPr/>
              </a:pPr>
              <a:t>15/04/2015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0C2F2F1-8C8B-42BE-9A22-6CEED900075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49509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A156588-D104-47AE-9EF1-060A5C6EDEC7}" type="datetimeFigureOut">
              <a:rPr lang="en-US"/>
              <a:pPr>
                <a:defRPr/>
              </a:pPr>
              <a:t>4/15/2015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59349F1-5395-4F4C-B294-6A32BD97E6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6012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46UySViATSg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AU" dirty="0" smtClean="0">
                <a:hlinkClick r:id="rId3"/>
              </a:rPr>
              <a:t>https://www.youtube.com/watch?v=46UySViATSg</a:t>
            </a:r>
            <a:r>
              <a:rPr lang="en-AU" dirty="0" smtClean="0"/>
              <a:t>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73525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65570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51036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57450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9349F1-5395-4F4C-B294-6A32BD97E65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166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4D499-6759-4763-94A3-5EC3E76E40CC}" type="datetime1">
              <a:rPr lang="en-US"/>
              <a:pPr>
                <a:defRPr/>
              </a:pPr>
              <a:t>4/15/2015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9E56B-1A68-4B38-BC90-1346AE2F9E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L&amp;T Weeek presentation_Gail Crimmins_2012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6644A-9090-4CCD-B3DC-F5E4DFD23AE1}" type="datetime1">
              <a:rPr lang="en-US"/>
              <a:pPr>
                <a:defRPr/>
              </a:pPr>
              <a:t>4/15/2015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D3D1E-19CF-4844-85DB-8C4EC2B019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L&amp;T Weeek presentation_Gail Crimmins_2012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D0586-F3EA-4A8D-9854-8A5AC7AAB598}" type="datetime1">
              <a:rPr lang="en-US"/>
              <a:pPr>
                <a:defRPr/>
              </a:pPr>
              <a:t>4/15/2015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07460-E097-4F2C-90B9-002655903C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L&amp;T Weeek presentation_Gail Crimmins_2012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F6BB6-2745-41D2-A5AD-18F3C7DB4BE6}" type="datetime1">
              <a:rPr lang="en-US"/>
              <a:pPr>
                <a:defRPr/>
              </a:pPr>
              <a:t>4/15/2015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66BA8-0C1A-4197-BD47-E9F678FFCA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L&amp;T Weeek presentation_Gail Crimmins_2012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AA6A4-52D0-4338-971A-6EB9E12E617E}" type="datetime1">
              <a:rPr lang="en-US"/>
              <a:pPr>
                <a:defRPr/>
              </a:pPr>
              <a:t>4/15/2015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56EE7-5A61-4CDC-B7C7-9E2B16424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L&amp;T Weeek presentation_Gail Crimmins_2012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5738B-A8BB-45DC-ACF7-2BCE5FFD7A47}" type="datetime1">
              <a:rPr lang="en-US"/>
              <a:pPr>
                <a:defRPr/>
              </a:pPr>
              <a:t>4/15/2015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92DD8-4909-4457-AC02-C88BBB4A54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L&amp;T Weeek presentation_Gail Crimmins_2012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F7EA7-84D5-4B8C-A786-86142FD2CF41}" type="datetime1">
              <a:rPr lang="en-US"/>
              <a:pPr>
                <a:defRPr/>
              </a:pPr>
              <a:t>4/15/2015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5A865-D394-4FE4-8AFE-070E47CB32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L&amp;T Weeek presentation_Gail Crimmins_2012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 txBox="1">
            <a:spLocks/>
          </p:cNvSpPr>
          <p:nvPr userDrawn="1"/>
        </p:nvSpPr>
        <p:spPr>
          <a:xfrm>
            <a:off x="3143250" y="6350000"/>
            <a:ext cx="2895600" cy="36512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>
                <a:solidFill>
                  <a:schemeClr val="tx1">
                    <a:tint val="75000"/>
                  </a:schemeClr>
                </a:solidFill>
                <a:latin typeface="+mn-lt"/>
              </a:rPr>
              <a:t>Foundations of University Teaching</a:t>
            </a:r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5EBB4-8351-41D7-8109-7493B7C4B25F}" type="datetime1">
              <a:rPr lang="en-US"/>
              <a:pPr>
                <a:defRPr/>
              </a:pPr>
              <a:t>4/15/2015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829BA-9FA3-415A-86F8-1210D1277E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E0A41-7365-47AB-AAE4-ECE500E3773C}" type="datetime1">
              <a:rPr lang="en-US"/>
              <a:pPr>
                <a:defRPr/>
              </a:pPr>
              <a:t>4/15/2015</a:t>
            </a:fld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57939-4572-4E3F-AAC8-FDF5E51622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L&amp;T Weeek presentation_Gail Crimmins_2012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 txBox="1">
            <a:spLocks/>
          </p:cNvSpPr>
          <p:nvPr userDrawn="1"/>
        </p:nvSpPr>
        <p:spPr>
          <a:xfrm>
            <a:off x="3214688" y="6357938"/>
            <a:ext cx="2895600" cy="36512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>
                <a:solidFill>
                  <a:schemeClr val="tx1">
                    <a:tint val="75000"/>
                  </a:schemeClr>
                </a:solidFill>
                <a:latin typeface="+mn-lt"/>
              </a:rPr>
              <a:t>Foundations of University Teaching</a:t>
            </a:r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2AEE4-8724-4E6C-8C94-EEC754868A37}" type="datetime1">
              <a:rPr lang="en-US"/>
              <a:pPr>
                <a:defRPr/>
              </a:pPr>
              <a:t>4/15/2015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D4966-5F89-4AFD-8031-0C75EF9546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 txBox="1">
            <a:spLocks/>
          </p:cNvSpPr>
          <p:nvPr userDrawn="1"/>
        </p:nvSpPr>
        <p:spPr>
          <a:xfrm>
            <a:off x="3214688" y="6357938"/>
            <a:ext cx="2895600" cy="36512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>
                <a:solidFill>
                  <a:schemeClr val="tx1">
                    <a:tint val="75000"/>
                  </a:schemeClr>
                </a:solidFill>
                <a:latin typeface="+mn-lt"/>
              </a:rPr>
              <a:t>Foundations of University Teaching</a:t>
            </a:r>
            <a:endParaRPr lang="en-US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483AC-06A8-4DD1-9C73-E54F9BE2C14D}" type="datetime1">
              <a:rPr lang="en-US"/>
              <a:pPr>
                <a:defRPr/>
              </a:pPr>
              <a:t>4/15/2015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3E5FB-A29E-445B-8364-DA43AAA31B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1C4624F-E7BB-45D7-BD5C-A6B569771E31}" type="datetime1">
              <a:rPr lang="en-US"/>
              <a:pPr>
                <a:defRPr/>
              </a:pPr>
              <a:t>4/15/2015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010673-5C90-4780-A292-021502E631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L&amp;T Weeek presentation_Gail Crimmins_2012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60" r:id="rId6"/>
    <p:sldLayoutId id="2147483654" r:id="rId7"/>
    <p:sldLayoutId id="2147483661" r:id="rId8"/>
    <p:sldLayoutId id="2147483662" r:id="rId9"/>
    <p:sldLayoutId id="2147483653" r:id="rId10"/>
    <p:sldLayoutId id="2147483652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PBrIndD4Uus" TargetMode="Externa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kNWzLxGZrGE" TargetMode="Externa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46UySViATSg" TargetMode="Externa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kHit41xcFRE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Footer Placeholder 1"/>
          <p:cNvSpPr>
            <a:spLocks noGrp="1"/>
          </p:cNvSpPr>
          <p:nvPr>
            <p:ph type="ftr" sz="quarter" idx="12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Gail Crimmins’ </a:t>
            </a:r>
            <a:r>
              <a:rPr lang="en-US" dirty="0" smtClean="0"/>
              <a:t>BLASST Presentation</a:t>
            </a:r>
            <a:endParaRPr lang="en-US" dirty="0"/>
          </a:p>
        </p:txBody>
      </p:sp>
      <p:sp>
        <p:nvSpPr>
          <p:cNvPr id="32770" name="TextBox 3"/>
          <p:cNvSpPr txBox="1">
            <a:spLocks noChangeArrowheads="1"/>
          </p:cNvSpPr>
          <p:nvPr/>
        </p:nvSpPr>
        <p:spPr bwMode="auto">
          <a:xfrm>
            <a:off x="395536" y="1635"/>
            <a:ext cx="806525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AU" sz="2800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en-AU" sz="2800" dirty="0" smtClean="0">
              <a:solidFill>
                <a:schemeClr val="bg1"/>
              </a:solidFill>
            </a:endParaRPr>
          </a:p>
          <a:p>
            <a:r>
              <a:rPr lang="en-AU" sz="2800" dirty="0" smtClean="0">
                <a:solidFill>
                  <a:schemeClr val="bg1"/>
                </a:solidFill>
                <a:latin typeface="+mn-lt"/>
              </a:rPr>
              <a:t>The </a:t>
            </a:r>
            <a:r>
              <a:rPr lang="en-AU" sz="2800" dirty="0">
                <a:solidFill>
                  <a:schemeClr val="bg1"/>
                </a:solidFill>
                <a:latin typeface="+mn-lt"/>
              </a:rPr>
              <a:t>lived experience of women casual academics - what we can learn from those that teach at university</a:t>
            </a:r>
          </a:p>
          <a:p>
            <a:endParaRPr lang="en-AU" sz="28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2708920"/>
            <a:ext cx="756119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sz="2400" dirty="0" smtClean="0">
              <a:solidFill>
                <a:schemeClr val="bg1"/>
              </a:solidFill>
            </a:endParaRPr>
          </a:p>
          <a:p>
            <a:endParaRPr lang="en-AU" sz="2400" dirty="0">
              <a:solidFill>
                <a:schemeClr val="bg1"/>
              </a:solidFill>
            </a:endParaRPr>
          </a:p>
          <a:p>
            <a:r>
              <a:rPr lang="en-AU" sz="2800" dirty="0" smtClean="0">
                <a:solidFill>
                  <a:schemeClr val="bg1"/>
                </a:solidFill>
                <a:latin typeface="+mn-lt"/>
              </a:rPr>
              <a:t>Gail Crimmins</a:t>
            </a:r>
            <a:endParaRPr lang="en-AU" sz="2800" dirty="0">
              <a:solidFill>
                <a:schemeClr val="bg1"/>
              </a:solidFill>
              <a:latin typeface="+mn-lt"/>
            </a:endParaRPr>
          </a:p>
          <a:p>
            <a:r>
              <a:rPr lang="en-AU" sz="2800" dirty="0" smtClean="0">
                <a:solidFill>
                  <a:schemeClr val="bg1"/>
                </a:solidFill>
                <a:latin typeface="+mn-lt"/>
              </a:rPr>
              <a:t>University of the Sunshine Coast </a:t>
            </a:r>
          </a:p>
        </p:txBody>
      </p:sp>
      <p:pic>
        <p:nvPicPr>
          <p:cNvPr id="5" name="Picture 6" descr="http://acidfreepulp.files.wordpress.com/2011/12/mp90043718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51957" y="2391494"/>
            <a:ext cx="2581300" cy="3964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383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Gail Crimmins’ </a:t>
            </a:r>
            <a:r>
              <a:rPr lang="en-US" dirty="0" smtClean="0"/>
              <a:t>BLASST Presentation</a:t>
            </a:r>
            <a:endParaRPr lang="en-US" dirty="0"/>
          </a:p>
        </p:txBody>
      </p:sp>
      <p:pic>
        <p:nvPicPr>
          <p:cNvPr id="1026" name="Picture 2" descr="H:\Gail\Photos Resized\DSC_8295 (Small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90" y="5524676"/>
            <a:ext cx="1472833" cy="122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Gail\Photos Resized\DSC_8436 (Small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154" y="5524676"/>
            <a:ext cx="1822772" cy="1216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:\Gail\Photos Resized\DSC_8399 (Small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462187"/>
            <a:ext cx="1963822" cy="131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:\Gail\Photos Resized\DSC_8359 (Small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505107"/>
            <a:ext cx="1852084" cy="123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1590" y="327164"/>
            <a:ext cx="826082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What can we learn from the women casual academics about when and in what circumstance they became casual academics?</a:t>
            </a:r>
          </a:p>
          <a:p>
            <a:endParaRPr lang="en-AU" sz="2400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</a:endParaRPr>
          </a:p>
          <a:p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There </a:t>
            </a:r>
            <a:r>
              <a:rPr lang="en-A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i</a:t>
            </a:r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sn’t an obvious official or objective recruitment process in place (chance played a large part in the women gaining academic work);</a:t>
            </a:r>
          </a:p>
          <a:p>
            <a:endParaRPr lang="en-AU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</a:endParaRPr>
          </a:p>
          <a:p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The women are permanently ‘casual’;</a:t>
            </a:r>
          </a:p>
          <a:p>
            <a:endParaRPr lang="en-AU" sz="2400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</a:endParaRPr>
          </a:p>
          <a:p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They often offer rich, industry-based knowledge and expertise;</a:t>
            </a:r>
          </a:p>
          <a:p>
            <a:endParaRPr lang="en-AU" sz="2400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</a:endParaRPr>
          </a:p>
          <a:p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They are motivated by student learning</a:t>
            </a:r>
          </a:p>
        </p:txBody>
      </p:sp>
    </p:spTree>
    <p:extLst>
      <p:ext uri="{BB962C8B-B14F-4D97-AF65-F5344CB8AC3E}">
        <p14:creationId xmlns:p14="http://schemas.microsoft.com/office/powerpoint/2010/main" val="3295183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Gail Crimmins’ BLASST Presentation</a:t>
            </a:r>
            <a:endParaRPr lang="en-US" dirty="0"/>
          </a:p>
        </p:txBody>
      </p:sp>
      <p:sp>
        <p:nvSpPr>
          <p:cNvPr id="48130" name="TextBox 2"/>
          <p:cNvSpPr txBox="1">
            <a:spLocks noChangeArrowheads="1"/>
          </p:cNvSpPr>
          <p:nvPr/>
        </p:nvSpPr>
        <p:spPr bwMode="auto">
          <a:xfrm>
            <a:off x="468312" y="332656"/>
            <a:ext cx="82073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  <a:latin typeface="+mn-lt"/>
              </a:rPr>
              <a:t>This </a:t>
            </a:r>
            <a:r>
              <a:rPr lang="en-AU" sz="2400" dirty="0">
                <a:solidFill>
                  <a:schemeClr val="bg1"/>
                </a:solidFill>
                <a:latin typeface="+mn-lt"/>
              </a:rPr>
              <a:t>is </a:t>
            </a:r>
            <a:r>
              <a:rPr lang="en-AU" sz="2400" dirty="0" smtClean="0">
                <a:solidFill>
                  <a:schemeClr val="bg1"/>
                </a:solidFill>
                <a:latin typeface="+mn-lt"/>
              </a:rPr>
              <a:t>scene four</a:t>
            </a:r>
            <a:endParaRPr lang="en-AU" sz="2400" dirty="0">
              <a:latin typeface="+mn-lt"/>
            </a:endParaRPr>
          </a:p>
          <a:p>
            <a:endParaRPr lang="en-AU" sz="2400" dirty="0" smtClean="0">
              <a:solidFill>
                <a:srgbClr val="FF0000"/>
              </a:solidFill>
              <a:latin typeface="+mn-lt"/>
            </a:endParaRPr>
          </a:p>
          <a:p>
            <a:r>
              <a:rPr lang="en-AU" sz="2400" dirty="0" smtClean="0">
                <a:solidFill>
                  <a:schemeClr val="bg1"/>
                </a:solidFill>
                <a:latin typeface="+mn-lt"/>
              </a:rPr>
              <a:t>The scene is called ‘</a:t>
            </a:r>
            <a:r>
              <a:rPr lang="en-AU" sz="2400" dirty="0" smtClean="0">
                <a:solidFill>
                  <a:srgbClr val="FF0000"/>
                </a:solidFill>
                <a:latin typeface="+mn-lt"/>
              </a:rPr>
              <a:t>Delta Dawn what’s that flower you have on</a:t>
            </a:r>
            <a:r>
              <a:rPr lang="en-AU" sz="2400" dirty="0" smtClean="0">
                <a:solidFill>
                  <a:schemeClr val="bg1"/>
                </a:solidFill>
                <a:latin typeface="+mn-lt"/>
              </a:rPr>
              <a:t>?’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3" name="PBrIndD4Uus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286000" y="214312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61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Gail Crimmins’ </a:t>
            </a:r>
            <a:r>
              <a:rPr lang="en-US" dirty="0" smtClean="0"/>
              <a:t>BLASST Presentation</a:t>
            </a:r>
            <a:endParaRPr lang="en-US" dirty="0"/>
          </a:p>
        </p:txBody>
      </p:sp>
      <p:pic>
        <p:nvPicPr>
          <p:cNvPr id="1026" name="Picture 2" descr="H:\Gail\Photos Resized\DSC_8295 (Small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90" y="5244914"/>
            <a:ext cx="1598290" cy="1325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Gail\Photos Resized\DSC_8436 (Small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45" y="5283568"/>
            <a:ext cx="1926850" cy="1286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:\Gail\Photos Resized\DSC_8399 (Small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244914"/>
            <a:ext cx="2021750" cy="1349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:\Gail\Photos Resized\DSC_8359 (Small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5" y="5198380"/>
            <a:ext cx="2054455" cy="1371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1594" y="908720"/>
            <a:ext cx="826082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What did we learn from women casual academics about their feelings of connectedness and integration in the academy?</a:t>
            </a:r>
          </a:p>
          <a:p>
            <a:endParaRPr lang="en-AU" sz="2800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</a:endParaRPr>
          </a:p>
          <a:p>
            <a:r>
              <a:rPr lang="en-A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They feel marginalised, disconnected, unheard.</a:t>
            </a:r>
          </a:p>
          <a:p>
            <a:endParaRPr lang="en-AU" sz="2400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</a:endParaRPr>
          </a:p>
          <a:p>
            <a:endParaRPr lang="en-AU" sz="2400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</a:endParaRPr>
          </a:p>
          <a:p>
            <a:endParaRPr lang="en-AU" sz="2400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149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Gail Crimmins’ BLASST Presentation</a:t>
            </a:r>
            <a:endParaRPr lang="en-US" dirty="0"/>
          </a:p>
        </p:txBody>
      </p:sp>
      <p:sp>
        <p:nvSpPr>
          <p:cNvPr id="48130" name="TextBox 2"/>
          <p:cNvSpPr txBox="1">
            <a:spLocks noChangeArrowheads="1"/>
          </p:cNvSpPr>
          <p:nvPr/>
        </p:nvSpPr>
        <p:spPr bwMode="auto">
          <a:xfrm>
            <a:off x="468312" y="332656"/>
            <a:ext cx="82073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  <a:latin typeface="+mn-lt"/>
              </a:rPr>
              <a:t>This </a:t>
            </a:r>
            <a:r>
              <a:rPr lang="en-AU" sz="2400" dirty="0">
                <a:solidFill>
                  <a:schemeClr val="bg1"/>
                </a:solidFill>
                <a:latin typeface="+mn-lt"/>
              </a:rPr>
              <a:t>is </a:t>
            </a:r>
            <a:r>
              <a:rPr lang="en-AU" sz="2400" dirty="0" smtClean="0">
                <a:solidFill>
                  <a:schemeClr val="bg1"/>
                </a:solidFill>
                <a:latin typeface="+mn-lt"/>
              </a:rPr>
              <a:t>a section from scene five</a:t>
            </a:r>
            <a:endParaRPr lang="en-AU" sz="2400" dirty="0">
              <a:latin typeface="+mn-lt"/>
            </a:endParaRPr>
          </a:p>
          <a:p>
            <a:endParaRPr lang="en-AU" sz="2400" dirty="0" smtClean="0">
              <a:solidFill>
                <a:srgbClr val="FF0000"/>
              </a:solidFill>
              <a:latin typeface="+mn-lt"/>
            </a:endParaRPr>
          </a:p>
          <a:p>
            <a:r>
              <a:rPr lang="en-AU" sz="2400" dirty="0" smtClean="0">
                <a:solidFill>
                  <a:schemeClr val="bg1"/>
                </a:solidFill>
                <a:latin typeface="+mn-lt"/>
              </a:rPr>
              <a:t>The scene is called ‘</a:t>
            </a:r>
            <a:r>
              <a:rPr lang="en-AU" sz="2400" dirty="0" smtClean="0">
                <a:solidFill>
                  <a:srgbClr val="FF0000"/>
                </a:solidFill>
                <a:latin typeface="+mn-lt"/>
              </a:rPr>
              <a:t>there’s nothing you can do, you can’t speak up</a:t>
            </a:r>
            <a:r>
              <a:rPr lang="en-AU" sz="2400" dirty="0" smtClean="0">
                <a:solidFill>
                  <a:schemeClr val="bg1"/>
                </a:solidFill>
                <a:latin typeface="+mn-lt"/>
              </a:rPr>
              <a:t>’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4" name="kNWzLxGZrGE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286000" y="214312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80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Gail Crimmins’ </a:t>
            </a:r>
            <a:r>
              <a:rPr lang="en-US" dirty="0" smtClean="0"/>
              <a:t>BLASST Presentation</a:t>
            </a:r>
            <a:endParaRPr lang="en-US" dirty="0"/>
          </a:p>
        </p:txBody>
      </p:sp>
      <p:pic>
        <p:nvPicPr>
          <p:cNvPr id="1026" name="Picture 2" descr="H:\Gail\Photos Resized\DSC_8295 (Small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005285"/>
            <a:ext cx="2070153" cy="1716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Gail\Photos Resized\DSC_8436 (Small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1083" y="5015780"/>
            <a:ext cx="2481834" cy="1656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:\Gail\Photos Resized\DSC_8359 (Small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640" y="5064617"/>
            <a:ext cx="2335528" cy="155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9900" y="549348"/>
            <a:ext cx="83842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W</a:t>
            </a:r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hat can we learn from these women about the lack of formal recruitment and management of casual academics? </a:t>
            </a:r>
          </a:p>
          <a:p>
            <a:endParaRPr lang="en-AU" sz="24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  <a:p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If we know that most ‘management’ of casual academics is undertaken by subject or course coordinators, what are their professional development needs? </a:t>
            </a:r>
          </a:p>
          <a:p>
            <a:endParaRPr lang="en-AU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  <a:p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What opportunities were identified for engaging the skills and expertise of casual teachers into the curriculum with which they engage?  </a:t>
            </a:r>
            <a:endParaRPr lang="en-AU" sz="24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  <a:p>
            <a:endParaRPr lang="en-US" sz="2400" dirty="0">
              <a:solidFill>
                <a:srgbClr val="00B0F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69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Gail Crimmins’ BLASST Presentation</a:t>
            </a:r>
            <a:endParaRPr lang="en-US" dirty="0"/>
          </a:p>
        </p:txBody>
      </p:sp>
      <p:sp>
        <p:nvSpPr>
          <p:cNvPr id="48130" name="TextBox 2"/>
          <p:cNvSpPr txBox="1">
            <a:spLocks noChangeArrowheads="1"/>
          </p:cNvSpPr>
          <p:nvPr/>
        </p:nvSpPr>
        <p:spPr bwMode="auto">
          <a:xfrm>
            <a:off x="468312" y="332656"/>
            <a:ext cx="82073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  <a:latin typeface="+mn-lt"/>
              </a:rPr>
              <a:t>This </a:t>
            </a:r>
            <a:r>
              <a:rPr lang="en-AU" sz="2400" dirty="0">
                <a:solidFill>
                  <a:schemeClr val="bg1"/>
                </a:solidFill>
                <a:latin typeface="+mn-lt"/>
              </a:rPr>
              <a:t>is </a:t>
            </a:r>
            <a:r>
              <a:rPr lang="en-AU" sz="2400" dirty="0" smtClean="0">
                <a:solidFill>
                  <a:schemeClr val="bg1"/>
                </a:solidFill>
                <a:latin typeface="+mn-lt"/>
              </a:rPr>
              <a:t>a section from scene 2</a:t>
            </a:r>
            <a:endParaRPr lang="en-AU" sz="2400" dirty="0">
              <a:latin typeface="+mn-lt"/>
            </a:endParaRPr>
          </a:p>
          <a:p>
            <a:endParaRPr lang="en-AU" sz="2400" dirty="0" smtClean="0">
              <a:solidFill>
                <a:srgbClr val="FF0000"/>
              </a:solidFill>
              <a:latin typeface="+mn-lt"/>
            </a:endParaRPr>
          </a:p>
          <a:p>
            <a:r>
              <a:rPr lang="en-AU" sz="2400" dirty="0" smtClean="0">
                <a:solidFill>
                  <a:schemeClr val="bg1"/>
                </a:solidFill>
                <a:latin typeface="+mn-lt"/>
              </a:rPr>
              <a:t>The scene is called ‘</a:t>
            </a:r>
            <a:r>
              <a:rPr lang="en-AU" sz="2400" dirty="0" smtClean="0">
                <a:solidFill>
                  <a:srgbClr val="FF0000"/>
                </a:solidFill>
                <a:latin typeface="+mn-lt"/>
              </a:rPr>
              <a:t>and then there’s this long wait in-between semesters</a:t>
            </a:r>
            <a:r>
              <a:rPr lang="en-AU" sz="2400" dirty="0" smtClean="0">
                <a:solidFill>
                  <a:schemeClr val="bg1"/>
                </a:solidFill>
                <a:latin typeface="+mn-lt"/>
              </a:rPr>
              <a:t>’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3" name="46UySViATSg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286000" y="214312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34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Gail Crimmins’ </a:t>
            </a:r>
            <a:r>
              <a:rPr lang="en-US" dirty="0" smtClean="0"/>
              <a:t>BLASST Presentation</a:t>
            </a:r>
            <a:endParaRPr lang="en-US" dirty="0"/>
          </a:p>
        </p:txBody>
      </p:sp>
      <p:pic>
        <p:nvPicPr>
          <p:cNvPr id="1026" name="Picture 2" descr="H:\Gail\Photos Resized\DSC_8295 (Small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05064"/>
            <a:ext cx="2605789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Gail\Photos Resized\DSC_8436 (Small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216607"/>
            <a:ext cx="2913882" cy="194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:\Gail\Photos Resized\DSC_8359 (Small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9871" y="4216608"/>
            <a:ext cx="2913881" cy="1945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908720"/>
            <a:ext cx="86722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So what can we learn from those that teach at university?</a:t>
            </a:r>
          </a:p>
          <a:p>
            <a:endParaRPr lang="en-AU" sz="24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  <a:p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In particular, </a:t>
            </a:r>
            <a:r>
              <a:rPr lang="en-A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what we can learn about the recruitment, engagement and professional development of casual </a:t>
            </a:r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academics, and those with whom they work, </a:t>
            </a:r>
            <a:r>
              <a:rPr lang="en-A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from the lived experience of women casual </a:t>
            </a:r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academics?</a:t>
            </a:r>
          </a:p>
          <a:p>
            <a:endParaRPr lang="en-US" sz="2400" dirty="0">
              <a:solidFill>
                <a:srgbClr val="00B0F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24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Footer Placeholder 1"/>
          <p:cNvSpPr>
            <a:spLocks noGrp="1"/>
          </p:cNvSpPr>
          <p:nvPr>
            <p:ph type="ftr" sz="quarter" idx="12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Gail Crimmins’ BLASST Presentation</a:t>
            </a:r>
            <a:endParaRPr lang="en-US" dirty="0"/>
          </a:p>
        </p:txBody>
      </p:sp>
      <p:sp>
        <p:nvSpPr>
          <p:cNvPr id="32770" name="TextBox 3"/>
          <p:cNvSpPr txBox="1">
            <a:spLocks noChangeArrowheads="1"/>
          </p:cNvSpPr>
          <p:nvPr/>
        </p:nvSpPr>
        <p:spPr bwMode="auto">
          <a:xfrm>
            <a:off x="333612" y="-449719"/>
            <a:ext cx="806525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AU" sz="2800" dirty="0" smtClean="0">
              <a:solidFill>
                <a:schemeClr val="bg1"/>
              </a:solidFill>
              <a:latin typeface="+mn-lt"/>
            </a:endParaRPr>
          </a:p>
          <a:p>
            <a:r>
              <a:rPr lang="en-AU" sz="2400" dirty="0" smtClean="0">
                <a:solidFill>
                  <a:schemeClr val="bg1"/>
                </a:solidFill>
                <a:latin typeface="+mn-lt"/>
              </a:rPr>
              <a:t>The lived experience of women casual academics - what we can learn from those that teach at university</a:t>
            </a:r>
          </a:p>
          <a:p>
            <a:endParaRPr lang="en-AU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8613" y="999468"/>
            <a:ext cx="8419851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chemeClr val="bg1"/>
                </a:solidFill>
                <a:latin typeface="+mn-lt"/>
              </a:rPr>
              <a:t>List of references:</a:t>
            </a:r>
          </a:p>
          <a:p>
            <a:endParaRPr lang="en-AU" dirty="0" smtClean="0">
              <a:solidFill>
                <a:schemeClr val="bg1"/>
              </a:solidFill>
              <a:latin typeface="+mn-lt"/>
            </a:endParaRPr>
          </a:p>
          <a:p>
            <a:r>
              <a:rPr lang="en-AU" sz="1200" dirty="0" smtClean="0">
                <a:solidFill>
                  <a:schemeClr val="bg1"/>
                </a:solidFill>
                <a:latin typeface="+mn-lt"/>
              </a:rPr>
              <a:t>Hendry, P. M. (2010). Narrative as inquiry. </a:t>
            </a:r>
            <a:r>
              <a:rPr lang="en-AU" sz="1200" i="1" dirty="0" smtClean="0">
                <a:solidFill>
                  <a:schemeClr val="bg1"/>
                </a:solidFill>
                <a:latin typeface="+mn-lt"/>
              </a:rPr>
              <a:t>The Journal of Educational Research</a:t>
            </a:r>
            <a:r>
              <a:rPr lang="en-AU" sz="1200" dirty="0" smtClean="0">
                <a:solidFill>
                  <a:schemeClr val="bg1"/>
                </a:solidFill>
                <a:latin typeface="+mn-lt"/>
              </a:rPr>
              <a:t>,</a:t>
            </a:r>
            <a:r>
              <a:rPr lang="en-AU" sz="1200" i="1" dirty="0" smtClean="0">
                <a:solidFill>
                  <a:schemeClr val="bg1"/>
                </a:solidFill>
                <a:latin typeface="+mn-lt"/>
              </a:rPr>
              <a:t> 103</a:t>
            </a:r>
            <a:r>
              <a:rPr lang="en-AU" sz="1200" dirty="0" smtClean="0">
                <a:solidFill>
                  <a:schemeClr val="bg1"/>
                </a:solidFill>
                <a:latin typeface="+mn-lt"/>
              </a:rPr>
              <a:t>(2), 72–80. </a:t>
            </a:r>
            <a:r>
              <a:rPr lang="en-AU" sz="1200" dirty="0" err="1" smtClean="0">
                <a:solidFill>
                  <a:schemeClr val="bg1"/>
                </a:solidFill>
                <a:latin typeface="+mn-lt"/>
              </a:rPr>
              <a:t>doi</a:t>
            </a:r>
            <a:r>
              <a:rPr lang="en-AU" sz="1200" dirty="0" smtClean="0">
                <a:solidFill>
                  <a:schemeClr val="bg1"/>
                </a:solidFill>
                <a:latin typeface="+mn-lt"/>
              </a:rPr>
              <a:t>: 10.1080/00220670903323354</a:t>
            </a:r>
          </a:p>
          <a:p>
            <a:endParaRPr lang="en-AU" sz="1200" dirty="0" smtClean="0">
              <a:solidFill>
                <a:schemeClr val="bg1"/>
              </a:solidFill>
              <a:latin typeface="+mn-lt"/>
            </a:endParaRPr>
          </a:p>
          <a:p>
            <a:r>
              <a:rPr lang="en-AU" sz="1200" dirty="0" err="1" smtClean="0">
                <a:solidFill>
                  <a:schemeClr val="bg1"/>
                </a:solidFill>
                <a:latin typeface="+mn-lt"/>
              </a:rPr>
              <a:t>Kezar</a:t>
            </a:r>
            <a:r>
              <a:rPr lang="en-AU" sz="1200" dirty="0">
                <a:solidFill>
                  <a:schemeClr val="bg1"/>
                </a:solidFill>
                <a:latin typeface="+mn-lt"/>
              </a:rPr>
              <a:t>, A., &amp; Maxey, D. (2014). Faculty matter: So why doesn’t everyone think so? </a:t>
            </a:r>
            <a:r>
              <a:rPr lang="en-AU" sz="1200" i="1" dirty="0">
                <a:solidFill>
                  <a:schemeClr val="bg1"/>
                </a:solidFill>
                <a:latin typeface="+mn-lt"/>
              </a:rPr>
              <a:t>Thought </a:t>
            </a:r>
            <a:r>
              <a:rPr lang="en-AU" sz="1200" i="1" dirty="0" smtClean="0">
                <a:solidFill>
                  <a:schemeClr val="bg1"/>
                </a:solidFill>
                <a:latin typeface="+mn-lt"/>
              </a:rPr>
              <a:t>&amp; Action</a:t>
            </a:r>
            <a:r>
              <a:rPr lang="en-AU" sz="1200" i="1" dirty="0">
                <a:solidFill>
                  <a:schemeClr val="bg1"/>
                </a:solidFill>
                <a:latin typeface="+mn-lt"/>
              </a:rPr>
              <a:t>, 2014</a:t>
            </a:r>
            <a:r>
              <a:rPr lang="en-AU" sz="1200" dirty="0">
                <a:solidFill>
                  <a:schemeClr val="bg1"/>
                </a:solidFill>
                <a:latin typeface="+mn-lt"/>
              </a:rPr>
              <a:t>, </a:t>
            </a:r>
            <a:r>
              <a:rPr lang="en-AU" sz="1200" dirty="0" smtClean="0">
                <a:solidFill>
                  <a:schemeClr val="bg1"/>
                </a:solidFill>
                <a:latin typeface="+mn-lt"/>
              </a:rPr>
              <a:t>29-44</a:t>
            </a:r>
          </a:p>
          <a:p>
            <a:endParaRPr lang="en-AU" sz="1200" dirty="0" smtClean="0">
              <a:solidFill>
                <a:schemeClr val="bg1"/>
              </a:solidFill>
              <a:latin typeface="+mn-lt"/>
            </a:endParaRPr>
          </a:p>
          <a:p>
            <a:r>
              <a:rPr lang="en-AU" sz="1200" dirty="0">
                <a:solidFill>
                  <a:schemeClr val="bg1"/>
                </a:solidFill>
                <a:latin typeface="+mn-lt"/>
              </a:rPr>
              <a:t>May, R., Strachan, G., Broadbent K., &amp; </a:t>
            </a:r>
            <a:r>
              <a:rPr lang="en-AU" sz="1200" dirty="0" err="1">
                <a:solidFill>
                  <a:schemeClr val="bg1"/>
                </a:solidFill>
                <a:latin typeface="+mn-lt"/>
              </a:rPr>
              <a:t>Peetz</a:t>
            </a:r>
            <a:r>
              <a:rPr lang="en-AU" sz="1200" dirty="0">
                <a:solidFill>
                  <a:schemeClr val="bg1"/>
                </a:solidFill>
                <a:latin typeface="+mn-lt"/>
              </a:rPr>
              <a:t>, D. (2011). The casual approach to university teaching; Time for a re-think</a:t>
            </a:r>
            <a:r>
              <a:rPr lang="en-AU" sz="1200" dirty="0" smtClean="0">
                <a:solidFill>
                  <a:schemeClr val="bg1"/>
                </a:solidFill>
                <a:latin typeface="+mn-lt"/>
              </a:rPr>
              <a:t>? In </a:t>
            </a:r>
            <a:r>
              <a:rPr lang="en-AU" sz="1200" dirty="0">
                <a:solidFill>
                  <a:schemeClr val="bg1"/>
                </a:solidFill>
                <a:latin typeface="+mn-lt"/>
              </a:rPr>
              <a:t>K. Krause, M. </a:t>
            </a:r>
            <a:r>
              <a:rPr lang="en-AU" sz="1200" dirty="0" err="1">
                <a:solidFill>
                  <a:schemeClr val="bg1"/>
                </a:solidFill>
                <a:latin typeface="+mn-lt"/>
              </a:rPr>
              <a:t>Buckridge</a:t>
            </a:r>
            <a:r>
              <a:rPr lang="en-AU" sz="1200" dirty="0">
                <a:solidFill>
                  <a:schemeClr val="bg1"/>
                </a:solidFill>
                <a:latin typeface="+mn-lt"/>
              </a:rPr>
              <a:t>, C. Grimmer &amp; S. </a:t>
            </a:r>
            <a:r>
              <a:rPr lang="en-AU" sz="1200" dirty="0" err="1">
                <a:solidFill>
                  <a:schemeClr val="bg1"/>
                </a:solidFill>
                <a:latin typeface="+mn-lt"/>
              </a:rPr>
              <a:t>Purbrick-Illek</a:t>
            </a:r>
            <a:r>
              <a:rPr lang="en-AU" sz="1200" dirty="0">
                <a:solidFill>
                  <a:schemeClr val="bg1"/>
                </a:solidFill>
                <a:latin typeface="+mn-lt"/>
              </a:rPr>
              <a:t> (Eds.), </a:t>
            </a:r>
            <a:r>
              <a:rPr lang="en-AU" sz="1200" i="1" dirty="0">
                <a:solidFill>
                  <a:schemeClr val="bg1"/>
                </a:solidFill>
                <a:latin typeface="+mn-lt"/>
              </a:rPr>
              <a:t>Research and development in Higher Education: Reshaping higher education 34</a:t>
            </a:r>
            <a:r>
              <a:rPr lang="en-AU" sz="1200" dirty="0">
                <a:solidFill>
                  <a:schemeClr val="bg1"/>
                </a:solidFill>
                <a:latin typeface="+mn-lt"/>
              </a:rPr>
              <a:t> (pp. 188-197). Gold Coast, Australia: Research and Development Society of Australasia, </a:t>
            </a:r>
            <a:r>
              <a:rPr lang="en-AU" sz="1200" dirty="0" err="1" smtClean="0">
                <a:solidFill>
                  <a:schemeClr val="bg1"/>
                </a:solidFill>
                <a:latin typeface="+mn-lt"/>
              </a:rPr>
              <a:t>Inc</a:t>
            </a:r>
            <a:endParaRPr lang="en-AU" sz="1200" dirty="0" smtClean="0">
              <a:solidFill>
                <a:schemeClr val="bg1"/>
              </a:solidFill>
              <a:latin typeface="+mn-lt"/>
            </a:endParaRPr>
          </a:p>
          <a:p>
            <a:endParaRPr lang="en-AU" sz="1200" dirty="0">
              <a:solidFill>
                <a:schemeClr val="bg1"/>
              </a:solidFill>
              <a:latin typeface="+mn-lt"/>
            </a:endParaRPr>
          </a:p>
          <a:p>
            <a:r>
              <a:rPr lang="en-AU" sz="1200" dirty="0" smtClean="0">
                <a:solidFill>
                  <a:schemeClr val="bg1"/>
                </a:solidFill>
                <a:latin typeface="+mn-lt"/>
              </a:rPr>
              <a:t>Ontario Confederation of University </a:t>
            </a:r>
            <a:r>
              <a:rPr lang="en-AU" sz="1200" b="1" dirty="0" smtClean="0">
                <a:solidFill>
                  <a:schemeClr val="bg1"/>
                </a:solidFill>
                <a:latin typeface="+mn-lt"/>
              </a:rPr>
              <a:t>Faculty</a:t>
            </a:r>
            <a:r>
              <a:rPr lang="en-AU" sz="1200" dirty="0" smtClean="0">
                <a:solidFill>
                  <a:schemeClr val="bg1"/>
                </a:solidFill>
                <a:latin typeface="+mn-lt"/>
              </a:rPr>
              <a:t> Associations. (2015). Adjunct Walkout Day: Growing use of contract faculty in Ontario traps many in precarious work, threatens quality of higher education By: Canada Newswire, Canada Newswire, 02/25/2015</a:t>
            </a:r>
          </a:p>
          <a:p>
            <a:endParaRPr lang="en-AU" sz="1200" dirty="0" smtClean="0">
              <a:solidFill>
                <a:schemeClr val="bg1"/>
              </a:solidFill>
              <a:latin typeface="+mn-lt"/>
            </a:endParaRPr>
          </a:p>
          <a:p>
            <a:r>
              <a:rPr lang="en-AU" sz="1200" dirty="0" smtClean="0">
                <a:solidFill>
                  <a:schemeClr val="bg1"/>
                </a:solidFill>
                <a:latin typeface="+mn-lt"/>
              </a:rPr>
              <a:t>Percy, A., </a:t>
            </a:r>
            <a:r>
              <a:rPr lang="en-AU" sz="1200" dirty="0" err="1" smtClean="0">
                <a:solidFill>
                  <a:schemeClr val="bg1"/>
                </a:solidFill>
                <a:latin typeface="+mn-lt"/>
              </a:rPr>
              <a:t>Scoufis</a:t>
            </a:r>
            <a:r>
              <a:rPr lang="en-AU" sz="1200" dirty="0" smtClean="0">
                <a:solidFill>
                  <a:schemeClr val="bg1"/>
                </a:solidFill>
                <a:latin typeface="+mn-lt"/>
              </a:rPr>
              <a:t>, M., Parry, S., Goody, A., &amp; Hicks, M. (2008). </a:t>
            </a:r>
            <a:r>
              <a:rPr lang="en-AU" sz="1200" i="1" dirty="0" smtClean="0">
                <a:solidFill>
                  <a:schemeClr val="bg1"/>
                </a:solidFill>
                <a:latin typeface="+mn-lt"/>
              </a:rPr>
              <a:t>The RED Report, Recognition - Enhancement - Development: The contribution of sessional teachers to higher education</a:t>
            </a:r>
            <a:r>
              <a:rPr lang="en-AU" sz="1200" dirty="0" smtClean="0">
                <a:solidFill>
                  <a:schemeClr val="bg1"/>
                </a:solidFill>
                <a:latin typeface="+mn-lt"/>
              </a:rPr>
              <a:t>. Sydney: Australian Learning and Teaching Council. Retrieved from http://ro.uow.edu.au/cgi/viewcontent.cgi?article=1139&amp;context=asdpapers </a:t>
            </a:r>
          </a:p>
          <a:p>
            <a:endParaRPr lang="en-AU" sz="1200" dirty="0" smtClean="0">
              <a:solidFill>
                <a:schemeClr val="bg1"/>
              </a:solidFill>
              <a:latin typeface="+mn-lt"/>
            </a:endParaRPr>
          </a:p>
          <a:p>
            <a:r>
              <a:rPr lang="en-AU" sz="1200" dirty="0" smtClean="0">
                <a:solidFill>
                  <a:schemeClr val="bg1"/>
                </a:solidFill>
                <a:latin typeface="+mn-lt"/>
              </a:rPr>
              <a:t>Rea, J. (2012). </a:t>
            </a:r>
            <a:r>
              <a:rPr lang="en-AU" sz="1200" i="1" dirty="0" smtClean="0">
                <a:solidFill>
                  <a:schemeClr val="bg1"/>
                </a:solidFill>
                <a:latin typeface="+mn-lt"/>
              </a:rPr>
              <a:t>National Tertiary Education Union written submission to the Independent Inquiry to Insecure Work</a:t>
            </a:r>
            <a:r>
              <a:rPr lang="en-AU" sz="1200" dirty="0" smtClean="0">
                <a:solidFill>
                  <a:schemeClr val="bg1"/>
                </a:solidFill>
                <a:latin typeface="+mn-lt"/>
              </a:rPr>
              <a:t>. Retrieved from http://www.nteu.org.au/library/view/id/2186 </a:t>
            </a:r>
          </a:p>
          <a:p>
            <a:endParaRPr lang="en-AU" sz="1200" dirty="0" smtClean="0">
              <a:solidFill>
                <a:schemeClr val="bg1"/>
              </a:solidFill>
              <a:latin typeface="+mn-lt"/>
            </a:endParaRPr>
          </a:p>
          <a:p>
            <a:r>
              <a:rPr lang="en-AU" sz="1200" dirty="0" smtClean="0">
                <a:solidFill>
                  <a:schemeClr val="bg1"/>
                </a:solidFill>
                <a:latin typeface="+mn-lt"/>
              </a:rPr>
              <a:t>Schuster, J. H., &amp; Finkelstein, M. J. (2006). The American faculty: The restructuring of academic</a:t>
            </a:r>
          </a:p>
          <a:p>
            <a:r>
              <a:rPr lang="en-AU" sz="1200" dirty="0" smtClean="0">
                <a:solidFill>
                  <a:schemeClr val="bg1"/>
                </a:solidFill>
                <a:latin typeface="+mn-lt"/>
              </a:rPr>
              <a:t>work and careers. Baltimore: Johns Hopkins University Press </a:t>
            </a:r>
          </a:p>
          <a:p>
            <a:endParaRPr lang="en-AU" sz="1200" dirty="0" smtClean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r>
              <a:rPr lang="en-AU" sz="1200" dirty="0" smtClean="0">
                <a:solidFill>
                  <a:schemeClr val="bg1"/>
                </a:solidFill>
                <a:latin typeface="+mn-lt"/>
              </a:rPr>
              <a:t>Smith, E., &amp; </a:t>
            </a:r>
            <a:r>
              <a:rPr lang="en-AU" sz="1200" dirty="0" err="1" smtClean="0">
                <a:solidFill>
                  <a:schemeClr val="bg1"/>
                </a:solidFill>
                <a:latin typeface="+mn-lt"/>
              </a:rPr>
              <a:t>Coombe</a:t>
            </a:r>
            <a:r>
              <a:rPr lang="en-AU" sz="1200" dirty="0" smtClean="0">
                <a:solidFill>
                  <a:schemeClr val="bg1"/>
                </a:solidFill>
                <a:latin typeface="+mn-lt"/>
              </a:rPr>
              <a:t>, K. (2006). Quality and qualms in the marking of university 	assignments by sessional staff: An exploratory study. </a:t>
            </a:r>
            <a:r>
              <a:rPr lang="en-AU" sz="1200" i="1" dirty="0" smtClean="0">
                <a:solidFill>
                  <a:schemeClr val="bg1"/>
                </a:solidFill>
                <a:latin typeface="+mn-lt"/>
              </a:rPr>
              <a:t>Higher Education</a:t>
            </a:r>
            <a:r>
              <a:rPr lang="en-AU" sz="1200" dirty="0" smtClean="0">
                <a:solidFill>
                  <a:schemeClr val="bg1"/>
                </a:solidFill>
                <a:latin typeface="+mn-lt"/>
              </a:rPr>
              <a:t>, </a:t>
            </a:r>
            <a:r>
              <a:rPr lang="en-AU" sz="1200" i="1" dirty="0" smtClean="0">
                <a:solidFill>
                  <a:schemeClr val="bg1"/>
                </a:solidFill>
                <a:latin typeface="+mn-lt"/>
              </a:rPr>
              <a:t>51</a:t>
            </a:r>
            <a:r>
              <a:rPr lang="en-AU" sz="1200" dirty="0" smtClean="0">
                <a:solidFill>
                  <a:schemeClr val="bg1"/>
                </a:solidFill>
                <a:latin typeface="+mn-lt"/>
              </a:rPr>
              <a:t>(1), 45-69</a:t>
            </a:r>
          </a:p>
          <a:p>
            <a:endParaRPr lang="en-AU" sz="1200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r>
              <a:rPr lang="en-AU" sz="1200" dirty="0">
                <a:solidFill>
                  <a:schemeClr val="bg1"/>
                </a:solidFill>
                <a:latin typeface="+mn-lt"/>
              </a:rPr>
              <a:t>Wake C. (2010b). Towards a working definition of verbatim theatre. In P. Brown (Ed.), </a:t>
            </a:r>
            <a:r>
              <a:rPr lang="en-AU" sz="1200" i="1" dirty="0">
                <a:solidFill>
                  <a:schemeClr val="bg1"/>
                </a:solidFill>
                <a:latin typeface="+mn-lt"/>
              </a:rPr>
              <a:t>Verbatim: Staging Memory and Community</a:t>
            </a:r>
            <a:r>
              <a:rPr lang="en-AU" sz="1200" dirty="0">
                <a:solidFill>
                  <a:schemeClr val="bg1"/>
                </a:solidFill>
                <a:latin typeface="+mn-lt"/>
              </a:rPr>
              <a:t> (pp. 2-5). Strawberry Hills, NSW: Currency Press.</a:t>
            </a:r>
          </a:p>
          <a:p>
            <a:endParaRPr lang="en-AU" sz="1200" dirty="0" smtClean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endParaRPr lang="en-AU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Footer Placeholder 1"/>
          <p:cNvSpPr>
            <a:spLocks noGrp="1"/>
          </p:cNvSpPr>
          <p:nvPr>
            <p:ph type="ftr" sz="quarter" idx="12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Gail Crimmins’ </a:t>
            </a:r>
            <a:r>
              <a:rPr lang="en-US" dirty="0" smtClean="0"/>
              <a:t>BLASST Presentation</a:t>
            </a:r>
            <a:endParaRPr lang="en-US" dirty="0"/>
          </a:p>
        </p:txBody>
      </p:sp>
      <p:sp>
        <p:nvSpPr>
          <p:cNvPr id="32770" name="TextBox 3"/>
          <p:cNvSpPr txBox="1">
            <a:spLocks noChangeArrowheads="1"/>
          </p:cNvSpPr>
          <p:nvPr/>
        </p:nvSpPr>
        <p:spPr bwMode="auto">
          <a:xfrm>
            <a:off x="467544" y="0"/>
            <a:ext cx="792088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AU" sz="2800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AU" sz="2800" dirty="0">
                <a:solidFill>
                  <a:schemeClr val="bg1"/>
                </a:solidFill>
                <a:latin typeface="+mn-lt"/>
              </a:rPr>
              <a:t>The lived experience of women casual academics - what we can learn from those that teach at university</a:t>
            </a:r>
          </a:p>
          <a:p>
            <a:endParaRPr lang="en-AU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8053" y="1988840"/>
            <a:ext cx="81369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  <a:latin typeface="+mn-lt"/>
              </a:rPr>
              <a:t>This presentation aims to:</a:t>
            </a:r>
          </a:p>
          <a:p>
            <a:endParaRPr lang="en-AU" sz="2400" dirty="0">
              <a:solidFill>
                <a:schemeClr val="bg1"/>
              </a:solidFill>
              <a:latin typeface="+mn-lt"/>
            </a:endParaRPr>
          </a:p>
          <a:p>
            <a:r>
              <a:rPr lang="en-AU" sz="2400" dirty="0" smtClean="0">
                <a:solidFill>
                  <a:schemeClr val="bg1"/>
                </a:solidFill>
                <a:latin typeface="+mn-lt"/>
              </a:rPr>
              <a:t>Briefly contextualise a research project that investigated the lived experience of women causal academics;</a:t>
            </a:r>
          </a:p>
          <a:p>
            <a:endParaRPr lang="en-AU" sz="2400" dirty="0" smtClean="0">
              <a:solidFill>
                <a:schemeClr val="bg1"/>
              </a:solidFill>
              <a:latin typeface="+mn-lt"/>
            </a:endParaRPr>
          </a:p>
          <a:p>
            <a:r>
              <a:rPr lang="en-AU" sz="2400" dirty="0" smtClean="0">
                <a:solidFill>
                  <a:schemeClr val="bg1"/>
                </a:solidFill>
                <a:latin typeface="+mn-lt"/>
              </a:rPr>
              <a:t>Re-present some of the lived experiences of women casual academics; </a:t>
            </a:r>
          </a:p>
          <a:p>
            <a:endParaRPr lang="en-AU" sz="2400" dirty="0" smtClean="0">
              <a:solidFill>
                <a:schemeClr val="bg1"/>
              </a:solidFill>
              <a:latin typeface="+mn-lt"/>
            </a:endParaRPr>
          </a:p>
          <a:p>
            <a:r>
              <a:rPr lang="en-AU" sz="2400" dirty="0">
                <a:solidFill>
                  <a:schemeClr val="bg1"/>
                </a:solidFill>
                <a:latin typeface="+mn-lt"/>
              </a:rPr>
              <a:t>D</a:t>
            </a:r>
            <a:r>
              <a:rPr lang="en-AU" sz="2400" dirty="0" smtClean="0">
                <a:solidFill>
                  <a:schemeClr val="bg1"/>
                </a:solidFill>
                <a:latin typeface="+mn-lt"/>
              </a:rPr>
              <a:t>iscuss what we can learn about the recruitment, engagement and professional development of sessional staff, and those with whom they work, from the narratives of women casual academics. </a:t>
            </a:r>
            <a:endParaRPr lang="en-AU" sz="2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322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Footer Placeholder 1"/>
          <p:cNvSpPr>
            <a:spLocks noGrp="1"/>
          </p:cNvSpPr>
          <p:nvPr>
            <p:ph type="ftr" sz="quarter" idx="12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Gail Crimmins’ </a:t>
            </a:r>
            <a:r>
              <a:rPr lang="en-US" dirty="0" smtClean="0"/>
              <a:t>BLASST Presentation</a:t>
            </a:r>
            <a:endParaRPr lang="en-US" dirty="0"/>
          </a:p>
        </p:txBody>
      </p:sp>
      <p:sp>
        <p:nvSpPr>
          <p:cNvPr id="32770" name="TextBox 3"/>
          <p:cNvSpPr txBox="1">
            <a:spLocks noChangeArrowheads="1"/>
          </p:cNvSpPr>
          <p:nvPr/>
        </p:nvSpPr>
        <p:spPr bwMode="auto">
          <a:xfrm>
            <a:off x="546804" y="773415"/>
            <a:ext cx="8333556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  <a:latin typeface="+mn-lt"/>
              </a:rPr>
              <a:t>In 2011, </a:t>
            </a:r>
            <a:r>
              <a:rPr lang="en-AU" sz="2400" dirty="0">
                <a:solidFill>
                  <a:schemeClr val="bg1"/>
                </a:solidFill>
                <a:latin typeface="+mn-lt"/>
              </a:rPr>
              <a:t>67,000 of </a:t>
            </a:r>
            <a:r>
              <a:rPr lang="en-AU" sz="2400" dirty="0" smtClean="0">
                <a:solidFill>
                  <a:schemeClr val="bg1"/>
                </a:solidFill>
                <a:latin typeface="+mn-lt"/>
              </a:rPr>
              <a:t>all academics employed </a:t>
            </a:r>
            <a:r>
              <a:rPr lang="en-AU" sz="2400" dirty="0">
                <a:solidFill>
                  <a:schemeClr val="bg1"/>
                </a:solidFill>
                <a:latin typeface="+mn-lt"/>
              </a:rPr>
              <a:t>in Australian universities </a:t>
            </a:r>
            <a:r>
              <a:rPr lang="en-AU" sz="2400" dirty="0" smtClean="0">
                <a:solidFill>
                  <a:schemeClr val="bg1"/>
                </a:solidFill>
                <a:latin typeface="+mn-lt"/>
              </a:rPr>
              <a:t>were employed </a:t>
            </a:r>
            <a:r>
              <a:rPr lang="en-AU" sz="2400" dirty="0">
                <a:solidFill>
                  <a:schemeClr val="bg1"/>
                </a:solidFill>
                <a:latin typeface="+mn-lt"/>
              </a:rPr>
              <a:t>on a casual contract (May, Strachan, Broadbent, &amp; </a:t>
            </a:r>
            <a:r>
              <a:rPr lang="en-AU" sz="2400" dirty="0" err="1">
                <a:solidFill>
                  <a:schemeClr val="bg1"/>
                </a:solidFill>
                <a:latin typeface="+mn-lt"/>
              </a:rPr>
              <a:t>Peetz</a:t>
            </a:r>
            <a:r>
              <a:rPr lang="en-AU" sz="2400" dirty="0">
                <a:solidFill>
                  <a:schemeClr val="bg1"/>
                </a:solidFill>
                <a:latin typeface="+mn-lt"/>
              </a:rPr>
              <a:t>, 2011</a:t>
            </a:r>
            <a:r>
              <a:rPr lang="en-AU" sz="2400" dirty="0" smtClean="0">
                <a:solidFill>
                  <a:schemeClr val="bg1"/>
                </a:solidFill>
                <a:latin typeface="+mn-lt"/>
              </a:rPr>
              <a:t>).</a:t>
            </a:r>
          </a:p>
          <a:p>
            <a:endParaRPr lang="en-AU" sz="2400" dirty="0">
              <a:solidFill>
                <a:schemeClr val="bg1"/>
              </a:solidFill>
              <a:latin typeface="+mn-lt"/>
            </a:endParaRPr>
          </a:p>
          <a:p>
            <a:r>
              <a:rPr lang="en-AU" sz="2400" dirty="0" smtClean="0">
                <a:solidFill>
                  <a:schemeClr val="bg1"/>
                </a:solidFill>
                <a:latin typeface="+mn-lt"/>
              </a:rPr>
              <a:t>It is estimated that up to 80% of first year teaching is undertaken by sessional staff (</a:t>
            </a:r>
            <a:r>
              <a:rPr lang="en-AU" sz="2400" dirty="0">
                <a:solidFill>
                  <a:schemeClr val="bg1"/>
                </a:solidFill>
                <a:latin typeface="+mn-lt"/>
              </a:rPr>
              <a:t>Percy et al., 2008</a:t>
            </a:r>
            <a:r>
              <a:rPr lang="en-AU" sz="2400" dirty="0" smtClean="0">
                <a:solidFill>
                  <a:schemeClr val="bg1"/>
                </a:solidFill>
                <a:latin typeface="+mn-lt"/>
              </a:rPr>
              <a:t>). </a:t>
            </a:r>
            <a:endParaRPr lang="en-AU" sz="2400" dirty="0">
              <a:solidFill>
                <a:schemeClr val="bg1"/>
              </a:solidFill>
              <a:latin typeface="+mn-lt"/>
            </a:endParaRPr>
          </a:p>
          <a:p>
            <a:endParaRPr lang="en-AU" sz="2400" dirty="0">
              <a:solidFill>
                <a:schemeClr val="bg1"/>
              </a:solidFill>
              <a:latin typeface="+mn-lt"/>
            </a:endParaRPr>
          </a:p>
          <a:p>
            <a:r>
              <a:rPr lang="en-AU" sz="2400" dirty="0" smtClean="0">
                <a:solidFill>
                  <a:schemeClr val="bg1"/>
                </a:solidFill>
                <a:latin typeface="+mn-lt"/>
              </a:rPr>
              <a:t>In addition, casual </a:t>
            </a:r>
            <a:r>
              <a:rPr lang="en-AU" sz="2400" dirty="0">
                <a:solidFill>
                  <a:schemeClr val="bg1"/>
                </a:solidFill>
                <a:latin typeface="+mn-lt"/>
              </a:rPr>
              <a:t>employment figures in academia, </a:t>
            </a:r>
            <a:r>
              <a:rPr lang="en-AU" sz="2400" dirty="0" smtClean="0">
                <a:solidFill>
                  <a:schemeClr val="bg1"/>
                </a:solidFill>
                <a:latin typeface="+mn-lt"/>
              </a:rPr>
              <a:t>when compared </a:t>
            </a:r>
            <a:r>
              <a:rPr lang="en-AU" sz="2400" dirty="0">
                <a:solidFill>
                  <a:schemeClr val="bg1"/>
                </a:solidFill>
                <a:latin typeface="+mn-lt"/>
              </a:rPr>
              <a:t>with figures from other industries, reveal that in 2011, 19% of all employed persons in Australia were employed on casual contracts, yet 61% of the Australian academic workforce </a:t>
            </a:r>
            <a:r>
              <a:rPr lang="en-AU" sz="2400" dirty="0" smtClean="0">
                <a:solidFill>
                  <a:schemeClr val="bg1"/>
                </a:solidFill>
                <a:latin typeface="+mn-lt"/>
              </a:rPr>
              <a:t>were casually </a:t>
            </a:r>
            <a:r>
              <a:rPr lang="en-AU" sz="2400" dirty="0">
                <a:solidFill>
                  <a:schemeClr val="bg1"/>
                </a:solidFill>
                <a:latin typeface="+mn-lt"/>
              </a:rPr>
              <a:t>employed (May et al., 2011</a:t>
            </a:r>
            <a:r>
              <a:rPr lang="en-AU" sz="2400" dirty="0" smtClean="0">
                <a:solidFill>
                  <a:schemeClr val="bg1"/>
                </a:solidFill>
                <a:latin typeface="+mn-lt"/>
              </a:rPr>
              <a:t>).</a:t>
            </a:r>
          </a:p>
          <a:p>
            <a:endParaRPr lang="en-AU" sz="2400" dirty="0">
              <a:solidFill>
                <a:schemeClr val="bg1"/>
              </a:solidFill>
              <a:latin typeface="+mn-lt"/>
            </a:endParaRPr>
          </a:p>
          <a:p>
            <a:r>
              <a:rPr lang="en-AU" sz="2400" dirty="0" smtClean="0">
                <a:solidFill>
                  <a:schemeClr val="bg1"/>
                </a:solidFill>
                <a:latin typeface="+mn-lt"/>
              </a:rPr>
              <a:t>Finally, the </a:t>
            </a:r>
            <a:r>
              <a:rPr lang="en-AU" sz="2400" dirty="0">
                <a:solidFill>
                  <a:schemeClr val="bg1"/>
                </a:solidFill>
                <a:latin typeface="+mn-lt"/>
              </a:rPr>
              <a:t>majority of casual academics in Australia are women (May et al., 2011; Rea, 2012).</a:t>
            </a:r>
          </a:p>
          <a:p>
            <a:endParaRPr lang="en-AU" sz="2400" dirty="0" smtClean="0">
              <a:solidFill>
                <a:schemeClr val="bg1"/>
              </a:solidFill>
              <a:latin typeface="+mn-lt"/>
            </a:endParaRPr>
          </a:p>
          <a:p>
            <a:endParaRPr lang="en-AU" sz="2000" dirty="0">
              <a:solidFill>
                <a:schemeClr val="bg1"/>
              </a:solidFill>
            </a:endParaRPr>
          </a:p>
          <a:p>
            <a:r>
              <a:rPr lang="en-AU" sz="2000" dirty="0">
                <a:solidFill>
                  <a:schemeClr val="bg1"/>
                </a:solidFill>
              </a:rPr>
              <a:t> </a:t>
            </a:r>
            <a:endParaRPr lang="en-AU" sz="20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4335" y="188640"/>
            <a:ext cx="1918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>
                <a:solidFill>
                  <a:srgbClr val="FF0000"/>
                </a:solidFill>
                <a:latin typeface="+mn-lt"/>
              </a:rPr>
              <a:t>Context</a:t>
            </a:r>
            <a:endParaRPr lang="en-AU" sz="32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7526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Gail Crimmins’ BLASST Presentation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62435"/>
            <a:ext cx="8208912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Correspondingly, the increase in casualised employment within Australian academia is part of a worldwide phenomenon (Smith &amp; </a:t>
            </a:r>
            <a:r>
              <a:rPr lang="en-AU" sz="2400" dirty="0" err="1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Coombe</a:t>
            </a:r>
            <a:r>
              <a:rPr lang="en-AU" sz="24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, 2006).  </a:t>
            </a:r>
            <a:endParaRPr lang="en-AU" sz="2400" dirty="0" smtClean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endParaRPr lang="en-AU" sz="2400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r>
              <a:rPr lang="en-AU" sz="2400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In 2006 Bryson </a:t>
            </a:r>
            <a:r>
              <a:rPr lang="en-AU" sz="24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and </a:t>
            </a:r>
            <a:r>
              <a:rPr lang="en-AU" sz="2400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Blackwell </a:t>
            </a:r>
            <a:r>
              <a:rPr lang="en-AU" sz="24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identified that over half the academic staff employed in the UK were employed on temporary </a:t>
            </a:r>
            <a:r>
              <a:rPr lang="en-AU" sz="2400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contracts, and a </a:t>
            </a:r>
            <a:r>
              <a:rPr lang="en-AU" sz="24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similar percentage of casual academic </a:t>
            </a:r>
            <a:r>
              <a:rPr lang="en-AU" sz="2400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employment has been </a:t>
            </a:r>
            <a:r>
              <a:rPr lang="en-AU" sz="24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identified in Canada </a:t>
            </a:r>
            <a:r>
              <a:rPr lang="en-AU" sz="2400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(</a:t>
            </a:r>
            <a:r>
              <a:rPr lang="en-AU" sz="2400" dirty="0">
                <a:solidFill>
                  <a:schemeClr val="bg1"/>
                </a:solidFill>
                <a:latin typeface="+mn-lt"/>
              </a:rPr>
              <a:t>Ontario Confederation of University </a:t>
            </a:r>
            <a:r>
              <a:rPr lang="en-AU" sz="2400" b="1" dirty="0">
                <a:solidFill>
                  <a:schemeClr val="bg1"/>
                </a:solidFill>
                <a:latin typeface="+mn-lt"/>
              </a:rPr>
              <a:t>Faculty</a:t>
            </a:r>
            <a:r>
              <a:rPr lang="en-AU" sz="24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AU" sz="2400" dirty="0" smtClean="0">
                <a:solidFill>
                  <a:schemeClr val="bg1"/>
                </a:solidFill>
                <a:latin typeface="+mn-lt"/>
              </a:rPr>
              <a:t>Associations, 2015</a:t>
            </a:r>
            <a:r>
              <a:rPr lang="en-AU" sz="2400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). </a:t>
            </a:r>
          </a:p>
          <a:p>
            <a:endParaRPr lang="en-AU" sz="2400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r>
              <a:rPr lang="en-AU" sz="2400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Furthermore, </a:t>
            </a:r>
            <a:r>
              <a:rPr lang="en-AU" sz="24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in </a:t>
            </a:r>
            <a:r>
              <a:rPr lang="en-AU" sz="2400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2014 </a:t>
            </a:r>
            <a:r>
              <a:rPr lang="en-AU" sz="24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in the USA contingent appointments constitute 70% of faculty teaching positions in the non-profit higher education sector (</a:t>
            </a:r>
            <a:r>
              <a:rPr lang="en-AU" sz="2400" dirty="0" err="1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Kezar</a:t>
            </a:r>
            <a:r>
              <a:rPr lang="en-AU" sz="2400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AU" sz="24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&amp; Maxey, </a:t>
            </a:r>
            <a:r>
              <a:rPr lang="en-AU" sz="2400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2014).</a:t>
            </a:r>
          </a:p>
          <a:p>
            <a:endParaRPr lang="en-AU" sz="2400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r>
              <a:rPr lang="en-AU" sz="2400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Thus, there is an “</a:t>
            </a:r>
            <a:r>
              <a:rPr lang="en-AU" sz="2400" dirty="0" smtClean="0">
                <a:solidFill>
                  <a:schemeClr val="bg1"/>
                </a:solidFill>
                <a:latin typeface="+mn-lt"/>
              </a:rPr>
              <a:t>ongoing transformation of </a:t>
            </a:r>
            <a:r>
              <a:rPr lang="en-AU" sz="2400" dirty="0">
                <a:solidFill>
                  <a:schemeClr val="bg1"/>
                </a:solidFill>
                <a:latin typeface="+mn-lt"/>
              </a:rPr>
              <a:t>the profession into a majority of contingent [temporary] employees" (</a:t>
            </a:r>
            <a:r>
              <a:rPr lang="en-AU" sz="2400" dirty="0" smtClean="0">
                <a:solidFill>
                  <a:schemeClr val="bg1"/>
                </a:solidFill>
                <a:latin typeface="+mn-lt"/>
              </a:rPr>
              <a:t>Schuster &amp; Finkelstein, 2006, </a:t>
            </a:r>
            <a:r>
              <a:rPr lang="en-AU" sz="2400" dirty="0">
                <a:solidFill>
                  <a:schemeClr val="bg1"/>
                </a:solidFill>
                <a:latin typeface="+mn-lt"/>
              </a:rPr>
              <a:t>p5</a:t>
            </a:r>
            <a:r>
              <a:rPr lang="en-AU" sz="2400" dirty="0" smtClean="0">
                <a:solidFill>
                  <a:schemeClr val="bg1"/>
                </a:solidFill>
                <a:latin typeface="+mn-lt"/>
              </a:rPr>
              <a:t>).</a:t>
            </a:r>
            <a:endParaRPr lang="en-AU" sz="2400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69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Footer Placeholder 1"/>
          <p:cNvSpPr>
            <a:spLocks noGrp="1"/>
          </p:cNvSpPr>
          <p:nvPr>
            <p:ph type="ftr" sz="quarter" idx="12"/>
          </p:nvPr>
        </p:nvSpPr>
        <p:spPr bwMode="auto">
          <a:xfrm>
            <a:off x="3124200" y="6381328"/>
            <a:ext cx="2895600" cy="340147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Gail Crimmins’ </a:t>
            </a:r>
            <a:r>
              <a:rPr lang="en-US" dirty="0" smtClean="0"/>
              <a:t> BLASST Presentation</a:t>
            </a:r>
            <a:endParaRPr lang="en-US" dirty="0"/>
          </a:p>
        </p:txBody>
      </p:sp>
      <p:sp>
        <p:nvSpPr>
          <p:cNvPr id="44035" name="TextBox 3"/>
          <p:cNvSpPr txBox="1">
            <a:spLocks noChangeArrowheads="1"/>
          </p:cNvSpPr>
          <p:nvPr/>
        </p:nvSpPr>
        <p:spPr bwMode="auto">
          <a:xfrm>
            <a:off x="611560" y="1556792"/>
            <a:ext cx="817718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AU" sz="2800" dirty="0" smtClean="0">
                <a:solidFill>
                  <a:schemeClr val="bg1"/>
                </a:solidFill>
                <a:latin typeface="+mn-lt"/>
              </a:rPr>
              <a:t>The </a:t>
            </a:r>
            <a:r>
              <a:rPr lang="en-AU" sz="2800" dirty="0">
                <a:solidFill>
                  <a:schemeClr val="bg1"/>
                </a:solidFill>
                <a:latin typeface="+mn-lt"/>
              </a:rPr>
              <a:t>“full-time, permanent, centrally-located teaching/research academic is no longer the norm around which [university] policy and practice can be formed” (Percy et al. 2008, p. 7</a:t>
            </a:r>
            <a:r>
              <a:rPr lang="en-AU" sz="2800" dirty="0" smtClean="0">
                <a:solidFill>
                  <a:schemeClr val="bg1"/>
                </a:solidFill>
                <a:latin typeface="+mn-lt"/>
              </a:rPr>
              <a:t>).</a:t>
            </a:r>
          </a:p>
          <a:p>
            <a:pPr>
              <a:defRPr/>
            </a:pPr>
            <a:endParaRPr lang="en-AU" sz="2800" dirty="0" smtClean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endParaRPr lang="en-AU" sz="2800" dirty="0">
              <a:solidFill>
                <a:schemeClr val="bg1"/>
              </a:solidFill>
              <a:latin typeface="Calibri" pitchFamily="34" charset="0"/>
            </a:endParaRPr>
          </a:p>
          <a:p>
            <a:pPr>
              <a:defRPr/>
            </a:pPr>
            <a:r>
              <a:rPr lang="en-AU" sz="2800" dirty="0" smtClean="0">
                <a:solidFill>
                  <a:schemeClr val="bg1"/>
                </a:solidFill>
                <a:latin typeface="Calibri" pitchFamily="34" charset="0"/>
              </a:rPr>
              <a:t>Or, the casual academic is now the norm around which university policy and practice needs to be formed</a:t>
            </a:r>
            <a:r>
              <a:rPr lang="en-AU" sz="2400" dirty="0" smtClean="0">
                <a:solidFill>
                  <a:schemeClr val="bg1"/>
                </a:solidFill>
                <a:latin typeface="Calibri" pitchFamily="34" charset="0"/>
              </a:rPr>
              <a:t>.</a:t>
            </a: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Footer Placeholder 1"/>
          <p:cNvSpPr>
            <a:spLocks noGrp="1"/>
          </p:cNvSpPr>
          <p:nvPr>
            <p:ph type="ftr" sz="quarter" idx="12"/>
          </p:nvPr>
        </p:nvSpPr>
        <p:spPr bwMode="auto">
          <a:xfrm>
            <a:off x="3124200" y="6381328"/>
            <a:ext cx="2895600" cy="340147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Gail Crimmins’ </a:t>
            </a:r>
            <a:r>
              <a:rPr lang="en-US" dirty="0" smtClean="0"/>
              <a:t> BLASST Presentation</a:t>
            </a:r>
            <a:endParaRPr lang="en-US" dirty="0"/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2"/>
          <a:srcRect l="35611" t="12595" r="32843" b="6688"/>
          <a:stretch>
            <a:fillRect/>
          </a:stretch>
        </p:blipFill>
        <p:spPr bwMode="auto">
          <a:xfrm>
            <a:off x="467544" y="1427757"/>
            <a:ext cx="2058913" cy="2961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391508" y="980728"/>
            <a:ext cx="525658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>
                <a:solidFill>
                  <a:schemeClr val="bg1"/>
                </a:solidFill>
                <a:latin typeface="+mn-lt"/>
              </a:rPr>
              <a:t>The identified absence of women casual academics’ </a:t>
            </a:r>
            <a:r>
              <a:rPr lang="en-AU" sz="2800" dirty="0">
                <a:solidFill>
                  <a:srgbClr val="FF0000"/>
                </a:solidFill>
                <a:latin typeface="+mn-lt"/>
              </a:rPr>
              <a:t>voice </a:t>
            </a:r>
            <a:r>
              <a:rPr lang="en-AU" sz="2800" dirty="0">
                <a:solidFill>
                  <a:schemeClr val="bg1"/>
                </a:solidFill>
                <a:latin typeface="+mn-lt"/>
              </a:rPr>
              <a:t>in academic discourses led me to consider two distinctive - but convergent – </a:t>
            </a:r>
            <a:r>
              <a:rPr lang="en-AU" sz="2800" dirty="0" smtClean="0">
                <a:solidFill>
                  <a:schemeClr val="bg1"/>
                </a:solidFill>
                <a:latin typeface="+mn-lt"/>
              </a:rPr>
              <a:t>phenomena.</a:t>
            </a:r>
          </a:p>
          <a:p>
            <a:endParaRPr lang="en-AU" sz="2800" dirty="0">
              <a:solidFill>
                <a:schemeClr val="bg1"/>
              </a:solidFill>
              <a:latin typeface="+mn-lt"/>
            </a:endParaRPr>
          </a:p>
          <a:p>
            <a:r>
              <a:rPr lang="en-AU" sz="2800" dirty="0">
                <a:solidFill>
                  <a:schemeClr val="bg1"/>
                </a:solidFill>
                <a:latin typeface="+mn-lt"/>
              </a:rPr>
              <a:t>The what and the how </a:t>
            </a:r>
            <a:r>
              <a:rPr lang="en-AU" sz="2800" dirty="0" smtClean="0">
                <a:solidFill>
                  <a:schemeClr val="bg1"/>
                </a:solidFill>
                <a:latin typeface="+mn-lt"/>
              </a:rPr>
              <a:t>of women </a:t>
            </a:r>
            <a:r>
              <a:rPr lang="en-AU" sz="2800" dirty="0">
                <a:solidFill>
                  <a:schemeClr val="bg1"/>
                </a:solidFill>
                <a:latin typeface="+mn-lt"/>
              </a:rPr>
              <a:t>casual academics’ narratives….. </a:t>
            </a:r>
          </a:p>
          <a:p>
            <a:endParaRPr lang="en-AU" sz="2800" dirty="0">
              <a:solidFill>
                <a:schemeClr val="bg1"/>
              </a:solidFill>
              <a:latin typeface="+mn-lt"/>
            </a:endParaRPr>
          </a:p>
          <a:p>
            <a:r>
              <a:rPr lang="en-AU" sz="2800" dirty="0">
                <a:solidFill>
                  <a:schemeClr val="bg1"/>
                </a:solidFill>
                <a:latin typeface="+mn-lt"/>
              </a:rPr>
              <a:t>and why </a:t>
            </a:r>
            <a:r>
              <a:rPr lang="en-AU" sz="2800" dirty="0" smtClean="0">
                <a:solidFill>
                  <a:schemeClr val="bg1"/>
                </a:solidFill>
                <a:latin typeface="+mn-lt"/>
              </a:rPr>
              <a:t>they are currently absent</a:t>
            </a:r>
            <a:endParaRPr lang="en-AU" sz="2800" dirty="0">
              <a:solidFill>
                <a:schemeClr val="bg1"/>
              </a:solidFill>
              <a:latin typeface="+mn-lt"/>
            </a:endParaRPr>
          </a:p>
          <a:p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384299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Footer Placeholder 1"/>
          <p:cNvSpPr>
            <a:spLocks noGrp="1"/>
          </p:cNvSpPr>
          <p:nvPr>
            <p:ph type="ftr" sz="quarter" idx="12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Gail Crimmins’ </a:t>
            </a:r>
            <a:r>
              <a:rPr lang="en-US" dirty="0" smtClean="0"/>
              <a:t>BLASST Presentation</a:t>
            </a:r>
            <a:endParaRPr lang="en-US" dirty="0"/>
          </a:p>
        </p:txBody>
      </p:sp>
      <p:sp>
        <p:nvSpPr>
          <p:cNvPr id="43010" name="TextBox 2"/>
          <p:cNvSpPr txBox="1">
            <a:spLocks noChangeArrowheads="1"/>
          </p:cNvSpPr>
          <p:nvPr/>
        </p:nvSpPr>
        <p:spPr bwMode="auto">
          <a:xfrm>
            <a:off x="251520" y="495239"/>
            <a:ext cx="6624736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  <a:latin typeface="Calibri" pitchFamily="34" charset="0"/>
              </a:rPr>
              <a:t>I engaged with six women casual academics from three different universities in SE Queensland, over 12 months, to elicit their lived experience of casual academia.  I then restored their narratives – verbatim - in order to capture and re-present the messiness</a:t>
            </a:r>
            <a:r>
              <a:rPr lang="en-AU" sz="2400" dirty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en-AU" sz="2400" dirty="0" smtClean="0">
                <a:solidFill>
                  <a:schemeClr val="bg1"/>
                </a:solidFill>
                <a:latin typeface="Calibri" pitchFamily="34" charset="0"/>
              </a:rPr>
              <a:t>richness, </a:t>
            </a:r>
            <a:r>
              <a:rPr lang="en-AU" sz="2400" dirty="0">
                <a:solidFill>
                  <a:schemeClr val="bg1"/>
                </a:solidFill>
                <a:latin typeface="Calibri" pitchFamily="34" charset="0"/>
              </a:rPr>
              <a:t>and </a:t>
            </a:r>
            <a:r>
              <a:rPr lang="en-AU" sz="2400" dirty="0" smtClean="0">
                <a:solidFill>
                  <a:schemeClr val="bg1"/>
                </a:solidFill>
                <a:latin typeface="Calibri" pitchFamily="34" charset="0"/>
              </a:rPr>
              <a:t>fully-embodied nature </a:t>
            </a:r>
            <a:r>
              <a:rPr lang="en-AU" sz="2400" dirty="0">
                <a:solidFill>
                  <a:schemeClr val="bg1"/>
                </a:solidFill>
                <a:latin typeface="Calibri" pitchFamily="34" charset="0"/>
              </a:rPr>
              <a:t>of </a:t>
            </a:r>
            <a:r>
              <a:rPr lang="en-AU" sz="2400" dirty="0" smtClean="0">
                <a:solidFill>
                  <a:schemeClr val="bg1"/>
                </a:solidFill>
                <a:latin typeface="Calibri" pitchFamily="34" charset="0"/>
              </a:rPr>
              <a:t>their lived experience. </a:t>
            </a:r>
          </a:p>
          <a:p>
            <a:endParaRPr lang="en-AU" sz="2400" dirty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AU" sz="2400" dirty="0" smtClean="0">
                <a:solidFill>
                  <a:schemeClr val="bg1"/>
                </a:solidFill>
                <a:latin typeface="Calibri" pitchFamily="34" charset="0"/>
              </a:rPr>
              <a:t>Human </a:t>
            </a:r>
            <a:r>
              <a:rPr lang="en-AU" sz="2400" dirty="0">
                <a:solidFill>
                  <a:schemeClr val="bg1"/>
                </a:solidFill>
                <a:latin typeface="Calibri" pitchFamily="34" charset="0"/>
              </a:rPr>
              <a:t>experience and narrative require ‘interpretation’ not explanation, and interpretation requires methods that are distinct from analysis (Hendry, 2010).  Consequently, the approach </a:t>
            </a:r>
            <a:r>
              <a:rPr lang="en-AU" sz="2400" dirty="0" smtClean="0">
                <a:solidFill>
                  <a:schemeClr val="bg1"/>
                </a:solidFill>
                <a:latin typeface="Calibri" pitchFamily="34" charset="0"/>
              </a:rPr>
              <a:t>I adopted </a:t>
            </a:r>
            <a:r>
              <a:rPr lang="en-AU" sz="2400" dirty="0">
                <a:solidFill>
                  <a:schemeClr val="bg1"/>
                </a:solidFill>
                <a:latin typeface="Calibri" pitchFamily="34" charset="0"/>
              </a:rPr>
              <a:t>to ‘</a:t>
            </a:r>
            <a:r>
              <a:rPr lang="en-AU" sz="2400" dirty="0" smtClean="0">
                <a:solidFill>
                  <a:schemeClr val="bg1"/>
                </a:solidFill>
                <a:latin typeface="Calibri" pitchFamily="34" charset="0"/>
              </a:rPr>
              <a:t>handling </a:t>
            </a:r>
            <a:r>
              <a:rPr lang="en-AU" sz="2400" dirty="0">
                <a:solidFill>
                  <a:schemeClr val="bg1"/>
                </a:solidFill>
                <a:latin typeface="Calibri" pitchFamily="34" charset="0"/>
              </a:rPr>
              <a:t>the data’ in </a:t>
            </a:r>
            <a:r>
              <a:rPr lang="en-AU" sz="2400" dirty="0" smtClean="0">
                <a:solidFill>
                  <a:schemeClr val="bg1"/>
                </a:solidFill>
                <a:latin typeface="Calibri" pitchFamily="34" charset="0"/>
              </a:rPr>
              <a:t>the </a:t>
            </a:r>
            <a:r>
              <a:rPr lang="en-AU" sz="2400" dirty="0">
                <a:solidFill>
                  <a:schemeClr val="bg1"/>
                </a:solidFill>
                <a:latin typeface="Calibri" pitchFamily="34" charset="0"/>
              </a:rPr>
              <a:t>research project was a narrative interpretation or re-storying process</a:t>
            </a:r>
            <a:r>
              <a:rPr lang="en-AU" sz="2400" dirty="0" smtClean="0">
                <a:solidFill>
                  <a:schemeClr val="bg1"/>
                </a:solidFill>
                <a:latin typeface="Calibri" pitchFamily="34" charset="0"/>
              </a:rPr>
              <a:t>.</a:t>
            </a:r>
          </a:p>
          <a:p>
            <a:endParaRPr lang="en-AU" sz="20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3011" name="Picture 6" descr="http://acidfreepulp.files.wordpress.com/2011/12/mp90043718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20272" y="2708920"/>
            <a:ext cx="1933228" cy="3172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Gail Crimmins’ </a:t>
            </a:r>
            <a:r>
              <a:rPr lang="en-US" dirty="0" smtClean="0"/>
              <a:t>BLASST Presentation</a:t>
            </a:r>
            <a:endParaRPr lang="en-US" dirty="0"/>
          </a:p>
        </p:txBody>
      </p:sp>
      <p:pic>
        <p:nvPicPr>
          <p:cNvPr id="1026" name="Picture 2" descr="H:\Gail\Photos Resized\DSC_8295 (Small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4581128"/>
            <a:ext cx="191091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Gail\Photos Resized\DSC_8436 (Small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669017"/>
            <a:ext cx="2191512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:\Gail\Photos Resized\DSC_8399 (Small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0343" y="4638933"/>
            <a:ext cx="2281638" cy="1523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:\Gail\Photos Resized\DSC_8359 (Small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698857"/>
            <a:ext cx="2191512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908720"/>
            <a:ext cx="83529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In order to acknowledge and publicly re-present the experience of women casual academics in Australian universities I created and staged six short scenes of verbatim drama based on the lived experience of women casual academics.  </a:t>
            </a:r>
          </a:p>
          <a:p>
            <a:endParaRPr lang="en-AU" sz="2400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</a:endParaRPr>
          </a:p>
          <a:p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Verbatim </a:t>
            </a:r>
            <a:r>
              <a:rPr lang="en-A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theatre is described as theatre of public dialogue and democracy whose main purpose is to “to give listening ears to voices that often go unheard” (Wake, </a:t>
            </a:r>
            <a:r>
              <a:rPr lang="en-A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2010, p.3).</a:t>
            </a:r>
            <a:endParaRPr lang="en-US" sz="2400" dirty="0">
              <a:solidFill>
                <a:srgbClr val="00B0F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26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Gail Crimmins’ BLASST Presentation</a:t>
            </a:r>
            <a:endParaRPr lang="en-US" dirty="0"/>
          </a:p>
        </p:txBody>
      </p:sp>
      <p:sp>
        <p:nvSpPr>
          <p:cNvPr id="48130" name="TextBox 2"/>
          <p:cNvSpPr txBox="1">
            <a:spLocks noChangeArrowheads="1"/>
          </p:cNvSpPr>
          <p:nvPr/>
        </p:nvSpPr>
        <p:spPr bwMode="auto">
          <a:xfrm>
            <a:off x="539552" y="620688"/>
            <a:ext cx="8207375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  <a:latin typeface="+mn-lt"/>
              </a:rPr>
              <a:t>This </a:t>
            </a:r>
            <a:r>
              <a:rPr lang="en-AU" sz="2400" dirty="0">
                <a:solidFill>
                  <a:schemeClr val="bg1"/>
                </a:solidFill>
                <a:latin typeface="+mn-lt"/>
              </a:rPr>
              <a:t>is part of </a:t>
            </a:r>
            <a:r>
              <a:rPr lang="en-AU" sz="2400" dirty="0" smtClean="0">
                <a:solidFill>
                  <a:schemeClr val="bg1"/>
                </a:solidFill>
                <a:latin typeface="+mn-lt"/>
              </a:rPr>
              <a:t>the first scene</a:t>
            </a:r>
          </a:p>
          <a:p>
            <a:endParaRPr lang="en-AU" sz="2400" dirty="0">
              <a:solidFill>
                <a:schemeClr val="bg1"/>
              </a:solidFill>
              <a:latin typeface="+mn-lt"/>
            </a:endParaRPr>
          </a:p>
          <a:p>
            <a:endParaRPr lang="en-AU" sz="2400" dirty="0" smtClean="0">
              <a:solidFill>
                <a:srgbClr val="FF0000"/>
              </a:solidFill>
              <a:latin typeface="+mn-lt"/>
            </a:endParaRPr>
          </a:p>
          <a:p>
            <a:r>
              <a:rPr lang="en-AU" sz="2400" dirty="0" smtClean="0">
                <a:solidFill>
                  <a:schemeClr val="bg1"/>
                </a:solidFill>
                <a:latin typeface="+mn-lt"/>
              </a:rPr>
              <a:t>The scene is scene one: </a:t>
            </a:r>
            <a:r>
              <a:rPr lang="en-AU" sz="2400" dirty="0" smtClean="0">
                <a:solidFill>
                  <a:srgbClr val="FF0000"/>
                </a:solidFill>
                <a:latin typeface="+mn-lt"/>
              </a:rPr>
              <a:t>When and in what circumstances did you become a casual academic? </a:t>
            </a:r>
            <a:r>
              <a:rPr lang="en-AU" sz="2400" dirty="0" smtClean="0">
                <a:solidFill>
                  <a:schemeClr val="bg1"/>
                </a:solidFill>
                <a:latin typeface="+mn-lt"/>
              </a:rPr>
              <a:t>(1:07 seconds in)</a:t>
            </a:r>
          </a:p>
          <a:p>
            <a:endParaRPr lang="en-AU" dirty="0" smtClean="0">
              <a:solidFill>
                <a:srgbClr val="FF0000"/>
              </a:solidFill>
            </a:endParaRPr>
          </a:p>
          <a:p>
            <a:endParaRPr lang="en-AU" dirty="0" smtClean="0">
              <a:solidFill>
                <a:srgbClr val="FF0000"/>
              </a:solidFill>
            </a:endParaRPr>
          </a:p>
          <a:p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3" name="kHit41xcFRE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907704" y="3284984"/>
            <a:ext cx="4572000" cy="2571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14125</TotalTime>
  <Words>1343</Words>
  <Application>Microsoft Office PowerPoint</Application>
  <PresentationFormat>On-screen Show (4:3)</PresentationFormat>
  <Paragraphs>125</Paragraphs>
  <Slides>17</Slides>
  <Notes>5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Office</dc:creator>
  <cp:lastModifiedBy>anonymous</cp:lastModifiedBy>
  <cp:revision>315</cp:revision>
  <cp:lastPrinted>2012-06-25T02:03:20Z</cp:lastPrinted>
  <dcterms:created xsi:type="dcterms:W3CDTF">2011-02-08T05:03:16Z</dcterms:created>
  <dcterms:modified xsi:type="dcterms:W3CDTF">2015-04-15T01:34:52Z</dcterms:modified>
</cp:coreProperties>
</file>