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1" r:id="rId1"/>
  </p:sldMasterIdLst>
  <p:notesMasterIdLst>
    <p:notesMasterId r:id="rId12"/>
  </p:notesMasterIdLst>
  <p:sldIdLst>
    <p:sldId id="256" r:id="rId2"/>
    <p:sldId id="259" r:id="rId3"/>
    <p:sldId id="265" r:id="rId4"/>
    <p:sldId id="260" r:id="rId5"/>
    <p:sldId id="261" r:id="rId6"/>
    <p:sldId id="266" r:id="rId7"/>
    <p:sldId id="262" r:id="rId8"/>
    <p:sldId id="267"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C2E"/>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118" autoAdjust="0"/>
    <p:restoredTop sz="65704" autoAdjust="0"/>
  </p:normalViewPr>
  <p:slideViewPr>
    <p:cSldViewPr>
      <p:cViewPr>
        <p:scale>
          <a:sx n="81" d="100"/>
          <a:sy n="81" d="100"/>
        </p:scale>
        <p:origin x="-2484" y="-2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0" d="100"/>
        <a:sy n="120" d="100"/>
      </p:scale>
      <p:origin x="0" y="0"/>
    </p:cViewPr>
  </p:sorterViewPr>
  <p:notesViewPr>
    <p:cSldViewPr snapToGrid="0" snapToObjects="1">
      <p:cViewPr varScale="1">
        <p:scale>
          <a:sx n="84" d="100"/>
          <a:sy n="84" d="100"/>
        </p:scale>
        <p:origin x="-181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E52505\AppData\Local\Temp\Temp1_survey%20responses.zip\question%205-%20summary%20and%20graph.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21"/>
    </mc:Choice>
    <mc:Fallback>
      <c:style val="21"/>
    </mc:Fallback>
  </mc:AlternateContent>
  <c:chart>
    <c:autoTitleDeleted val="1"/>
    <c:plotArea>
      <c:layout>
        <c:manualLayout>
          <c:layoutTarget val="inner"/>
          <c:xMode val="edge"/>
          <c:yMode val="edge"/>
          <c:x val="0.394156263961215"/>
          <c:y val="3.22845813045698E-2"/>
          <c:w val="0.60584373603878505"/>
          <c:h val="0.96771541869542999"/>
        </c:manualLayout>
      </c:layout>
      <c:barChart>
        <c:barDir val="bar"/>
        <c:grouping val="clustered"/>
        <c:varyColors val="0"/>
        <c:ser>
          <c:idx val="0"/>
          <c:order val="0"/>
          <c:invertIfNegative val="0"/>
          <c:dLbls>
            <c:delete val="1"/>
          </c:dLbls>
          <c:cat>
            <c:strRef>
              <c:f>'[question 5- summary and graph.xlsx]Q.5'!$A$123:$H$123</c:f>
              <c:strCache>
                <c:ptCount val="8"/>
                <c:pt idx="0">
                  <c:v>Work integrated learning</c:v>
                </c:pt>
                <c:pt idx="1">
                  <c:v>New learning spaces</c:v>
                </c:pt>
                <c:pt idx="2">
                  <c:v>Providing feedback</c:v>
                </c:pt>
                <c:pt idx="3">
                  <c:v>Inclusive teaching</c:v>
                </c:pt>
                <c:pt idx="4">
                  <c:v>Flexible assessment</c:v>
                </c:pt>
                <c:pt idx="5">
                  <c:v>Cultural diversity</c:v>
                </c:pt>
                <c:pt idx="6">
                  <c:v>Student centred learning</c:v>
                </c:pt>
                <c:pt idx="7">
                  <c:v>Teaching with technology</c:v>
                </c:pt>
              </c:strCache>
            </c:strRef>
          </c:cat>
          <c:val>
            <c:numRef>
              <c:f>'[question 5- summary and graph.xlsx]Q.5'!$A$124:$H$124</c:f>
              <c:numCache>
                <c:formatCode>General</c:formatCode>
                <c:ptCount val="8"/>
                <c:pt idx="0">
                  <c:v>14</c:v>
                </c:pt>
                <c:pt idx="1">
                  <c:v>16</c:v>
                </c:pt>
                <c:pt idx="2">
                  <c:v>24</c:v>
                </c:pt>
                <c:pt idx="3">
                  <c:v>24</c:v>
                </c:pt>
                <c:pt idx="4">
                  <c:v>28</c:v>
                </c:pt>
                <c:pt idx="5">
                  <c:v>28</c:v>
                </c:pt>
                <c:pt idx="6">
                  <c:v>44</c:v>
                </c:pt>
                <c:pt idx="7">
                  <c:v>54</c:v>
                </c:pt>
              </c:numCache>
            </c:numRef>
          </c:val>
        </c:ser>
        <c:dLbls>
          <c:showLegendKey val="0"/>
          <c:showVal val="1"/>
          <c:showCatName val="0"/>
          <c:showSerName val="0"/>
          <c:showPercent val="0"/>
          <c:showBubbleSize val="0"/>
        </c:dLbls>
        <c:gapWidth val="75"/>
        <c:axId val="38612992"/>
        <c:axId val="37486592"/>
      </c:barChart>
      <c:catAx>
        <c:axId val="38612992"/>
        <c:scaling>
          <c:orientation val="minMax"/>
        </c:scaling>
        <c:delete val="0"/>
        <c:axPos val="l"/>
        <c:majorTickMark val="none"/>
        <c:minorTickMark val="none"/>
        <c:tickLblPos val="nextTo"/>
        <c:crossAx val="37486592"/>
        <c:crosses val="autoZero"/>
        <c:auto val="1"/>
        <c:lblAlgn val="ctr"/>
        <c:lblOffset val="100"/>
        <c:noMultiLvlLbl val="0"/>
      </c:catAx>
      <c:valAx>
        <c:axId val="37486592"/>
        <c:scaling>
          <c:orientation val="minMax"/>
        </c:scaling>
        <c:delete val="1"/>
        <c:axPos val="b"/>
        <c:numFmt formatCode="General" sourceLinked="1"/>
        <c:majorTickMark val="none"/>
        <c:minorTickMark val="none"/>
        <c:tickLblPos val="nextTo"/>
        <c:crossAx val="3861299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13ADEF-1232-40E6-AA0C-2DC4E3D89003}" type="datetimeFigureOut">
              <a:rPr lang="en-GB" smtClean="0"/>
              <a:pPr/>
              <a:t>09/04/2015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5E719B-CAD1-4CDF-AC07-FD62E51C143C}" type="slidenum">
              <a:rPr lang="en-GB" smtClean="0"/>
              <a:pPr/>
              <a:t>‹#›</a:t>
            </a:fld>
            <a:endParaRPr lang="en-GB"/>
          </a:p>
        </p:txBody>
      </p:sp>
    </p:spTree>
    <p:extLst>
      <p:ext uri="{BB962C8B-B14F-4D97-AF65-F5344CB8AC3E}">
        <p14:creationId xmlns:p14="http://schemas.microsoft.com/office/powerpoint/2010/main" val="2185556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rmit.edu.au/dsc/sessionalstaff"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1.rmit.edu.au/staff/professionaldevelopment/ttp/sessionals"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200" b="1" dirty="0" smtClean="0"/>
              <a:t>My good practice example</a:t>
            </a:r>
            <a:r>
              <a:rPr lang="en-AU" sz="1200" b="0" baseline="0" dirty="0" smtClean="0"/>
              <a:t> is the </a:t>
            </a:r>
            <a:r>
              <a:rPr lang="en-AU" dirty="0" smtClean="0"/>
              <a:t>Connecting Sessional Staff program in the College of Design and Social Context, providing coherent and tailored support for sessional staff in seven Schools.</a:t>
            </a:r>
          </a:p>
          <a:p>
            <a:pPr marL="0" marR="0" indent="0" algn="l" defTabSz="914400" rtl="0" eaLnBrk="1" fontAlgn="auto" latinLnBrk="0" hangingPunct="1">
              <a:lnSpc>
                <a:spcPct val="100000"/>
              </a:lnSpc>
              <a:spcBef>
                <a:spcPts val="0"/>
              </a:spcBef>
              <a:spcAft>
                <a:spcPts val="0"/>
              </a:spcAft>
              <a:buClrTx/>
              <a:buSzTx/>
              <a:buFontTx/>
              <a:buNone/>
              <a:tabLst/>
              <a:defRPr/>
            </a:pPr>
            <a:endParaRPr lang="en-AU" i="0" dirty="0" smtClean="0"/>
          </a:p>
        </p:txBody>
      </p:sp>
      <p:sp>
        <p:nvSpPr>
          <p:cNvPr id="4" name="Slide Number Placeholder 3"/>
          <p:cNvSpPr>
            <a:spLocks noGrp="1"/>
          </p:cNvSpPr>
          <p:nvPr>
            <p:ph type="sldNum" sz="quarter" idx="10"/>
          </p:nvPr>
        </p:nvSpPr>
        <p:spPr/>
        <p:txBody>
          <a:bodyPr/>
          <a:lstStyle/>
          <a:p>
            <a:fld id="{4E5E719B-CAD1-4CDF-AC07-FD62E51C143C}" type="slidenum">
              <a:rPr lang="en-GB" smtClean="0"/>
              <a:pPr/>
              <a:t>1</a:t>
            </a:fld>
            <a:endParaRPr lang="en-GB"/>
          </a:p>
        </p:txBody>
      </p:sp>
    </p:spTree>
    <p:extLst>
      <p:ext uri="{BB962C8B-B14F-4D97-AF65-F5344CB8AC3E}">
        <p14:creationId xmlns:p14="http://schemas.microsoft.com/office/powerpoint/2010/main" val="38275361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200" b="1" dirty="0" smtClean="0"/>
              <a:t>Evidence of impact/ success</a:t>
            </a:r>
          </a:p>
          <a:p>
            <a:pPr lvl="0"/>
            <a:endParaRPr lang="en-AU" sz="1200" kern="1200" dirty="0" smtClean="0">
              <a:solidFill>
                <a:schemeClr val="tx1"/>
              </a:solidFill>
              <a:effectLst/>
              <a:latin typeface="+mn-lt"/>
              <a:ea typeface="+mn-ea"/>
              <a:cs typeface="+mn-cs"/>
            </a:endParaRPr>
          </a:p>
          <a:p>
            <a:pPr lvl="0"/>
            <a:r>
              <a:rPr lang="en-AU" sz="1200" kern="1200" dirty="0" smtClean="0">
                <a:solidFill>
                  <a:schemeClr val="tx1"/>
                </a:solidFill>
                <a:effectLst/>
                <a:latin typeface="+mn-lt"/>
                <a:ea typeface="+mn-ea"/>
                <a:cs typeface="+mn-cs"/>
              </a:rPr>
              <a:t>an overwhelmingly positive evaluation of each event – used to feed forward. Some examples of general comments:</a:t>
            </a:r>
          </a:p>
          <a:p>
            <a:endParaRPr lang="en-AU" sz="1200" i="1" kern="1200" dirty="0" smtClean="0">
              <a:solidFill>
                <a:schemeClr val="tx1"/>
              </a:solidFill>
              <a:effectLst/>
              <a:latin typeface="+mn-lt"/>
              <a:ea typeface="+mn-ea"/>
              <a:cs typeface="+mn-cs"/>
            </a:endParaRPr>
          </a:p>
          <a:p>
            <a:r>
              <a:rPr lang="en-AU" sz="1200" i="1" kern="1200" dirty="0" smtClean="0">
                <a:solidFill>
                  <a:schemeClr val="tx1"/>
                </a:solidFill>
                <a:effectLst/>
                <a:latin typeface="+mn-lt"/>
                <a:ea typeface="+mn-ea"/>
                <a:cs typeface="+mn-cs"/>
              </a:rPr>
              <a:t>"Thank you very much for this PD opportunity.  It was very positive and supportive.  You thought about us and our needs as </a:t>
            </a:r>
            <a:r>
              <a:rPr lang="en-AU" sz="1200" i="1" kern="1200" dirty="0" err="1" smtClean="0">
                <a:solidFill>
                  <a:schemeClr val="tx1"/>
                </a:solidFill>
                <a:effectLst/>
                <a:latin typeface="+mn-lt"/>
                <a:ea typeface="+mn-ea"/>
                <a:cs typeface="+mn-cs"/>
              </a:rPr>
              <a:t>sessionals</a:t>
            </a:r>
            <a:r>
              <a:rPr lang="en-AU" sz="1200" i="1" kern="1200" dirty="0" smtClean="0">
                <a:solidFill>
                  <a:schemeClr val="tx1"/>
                </a:solidFill>
                <a:effectLst/>
                <a:latin typeface="+mn-lt"/>
                <a:ea typeface="+mn-ea"/>
                <a:cs typeface="+mn-cs"/>
              </a:rPr>
              <a:t> and you paid us too!"</a:t>
            </a:r>
            <a:endParaRPr lang="en-AU" sz="1200" kern="1200" dirty="0" smtClean="0">
              <a:solidFill>
                <a:schemeClr val="tx1"/>
              </a:solidFill>
              <a:effectLst/>
              <a:latin typeface="+mn-lt"/>
              <a:ea typeface="+mn-ea"/>
              <a:cs typeface="+mn-cs"/>
            </a:endParaRPr>
          </a:p>
          <a:p>
            <a:endParaRPr lang="en-AU" sz="1200" i="1" kern="1200" dirty="0" smtClean="0">
              <a:solidFill>
                <a:schemeClr val="tx1"/>
              </a:solidFill>
              <a:effectLst/>
              <a:latin typeface="+mn-lt"/>
              <a:ea typeface="+mn-ea"/>
              <a:cs typeface="+mn-cs"/>
            </a:endParaRPr>
          </a:p>
          <a:p>
            <a:r>
              <a:rPr lang="en-AU" sz="1200" i="1" kern="1200" dirty="0" smtClean="0">
                <a:solidFill>
                  <a:schemeClr val="tx1"/>
                </a:solidFill>
                <a:effectLst/>
                <a:latin typeface="+mn-lt"/>
                <a:ea typeface="+mn-ea"/>
                <a:cs typeface="+mn-cs"/>
              </a:rPr>
              <a:t>"It was FANTASTIC to get structured, face-to-face professional development - it would be great to get continued support like this to better our teaching practice and the experience of our students"</a:t>
            </a:r>
            <a:endParaRPr lang="en-AU" sz="1200" kern="1200" dirty="0" smtClean="0">
              <a:solidFill>
                <a:schemeClr val="tx1"/>
              </a:solidFill>
              <a:effectLst/>
              <a:latin typeface="+mn-lt"/>
              <a:ea typeface="+mn-ea"/>
              <a:cs typeface="+mn-cs"/>
            </a:endParaRPr>
          </a:p>
          <a:p>
            <a:r>
              <a:rPr lang="en-AU" sz="1200" i="1" kern="1200" dirty="0" smtClean="0">
                <a:solidFill>
                  <a:schemeClr val="tx1"/>
                </a:solidFill>
                <a:effectLst/>
                <a:latin typeface="+mn-lt"/>
                <a:ea typeface="+mn-ea"/>
                <a:cs typeface="+mn-cs"/>
              </a:rPr>
              <a:t>"This is an excellent initiative that recognises the contribution and commitment we make to RMIT"</a:t>
            </a:r>
            <a:endParaRPr lang="en-AU" sz="1200" kern="1200" dirty="0" smtClean="0">
              <a:solidFill>
                <a:schemeClr val="tx1"/>
              </a:solidFill>
              <a:effectLst/>
              <a:latin typeface="+mn-lt"/>
              <a:ea typeface="+mn-ea"/>
              <a:cs typeface="+mn-cs"/>
            </a:endParaRPr>
          </a:p>
          <a:p>
            <a:r>
              <a:rPr lang="en-AU" sz="1200" i="1" kern="1200" dirty="0" smtClean="0">
                <a:solidFill>
                  <a:schemeClr val="tx1"/>
                </a:solidFill>
                <a:effectLst/>
                <a:latin typeface="+mn-lt"/>
                <a:ea typeface="+mn-ea"/>
                <a:cs typeface="+mn-cs"/>
              </a:rPr>
              <a:t>“5 stars for delivering the best sessional staff symposium ever!”</a:t>
            </a:r>
            <a:endParaRPr lang="en-AU"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dirty="0" smtClean="0"/>
          </a:p>
          <a:p>
            <a:endParaRPr lang="en-AU" dirty="0"/>
          </a:p>
        </p:txBody>
      </p:sp>
      <p:sp>
        <p:nvSpPr>
          <p:cNvPr id="4" name="Slide Number Placeholder 3"/>
          <p:cNvSpPr>
            <a:spLocks noGrp="1"/>
          </p:cNvSpPr>
          <p:nvPr>
            <p:ph type="sldNum" sz="quarter" idx="10"/>
          </p:nvPr>
        </p:nvSpPr>
        <p:spPr/>
        <p:txBody>
          <a:bodyPr/>
          <a:lstStyle/>
          <a:p>
            <a:fld id="{4E5E719B-CAD1-4CDF-AC07-FD62E51C143C}" type="slidenum">
              <a:rPr lang="en-GB" smtClean="0"/>
              <a:pPr/>
              <a:t>10</a:t>
            </a:fld>
            <a:endParaRPr lang="en-GB"/>
          </a:p>
        </p:txBody>
      </p:sp>
    </p:spTree>
    <p:extLst>
      <p:ext uri="{BB962C8B-B14F-4D97-AF65-F5344CB8AC3E}">
        <p14:creationId xmlns:p14="http://schemas.microsoft.com/office/powerpoint/2010/main" val="4262507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200" b="1" dirty="0" smtClean="0"/>
              <a:t>what it is</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The project began in 2013, our objectives were to:</a:t>
            </a:r>
          </a:p>
          <a:p>
            <a:pPr marL="171450" indent="-171450">
              <a:buFont typeface="Arial"/>
              <a:buChar char="•"/>
            </a:pPr>
            <a:endParaRPr lang="en-AU" sz="1200" kern="1200" dirty="0" smtClean="0">
              <a:solidFill>
                <a:schemeClr val="tx1"/>
              </a:solidFill>
              <a:effectLst/>
              <a:latin typeface="+mn-lt"/>
              <a:ea typeface="+mn-ea"/>
              <a:cs typeface="+mn-cs"/>
            </a:endParaRPr>
          </a:p>
          <a:p>
            <a:pPr marL="171450" lvl="0" indent="-171450">
              <a:buFont typeface="Arial"/>
              <a:buChar char="•"/>
            </a:pPr>
            <a:r>
              <a:rPr lang="en-AU" sz="1200" kern="1200" dirty="0" smtClean="0">
                <a:solidFill>
                  <a:schemeClr val="tx1"/>
                </a:solidFill>
                <a:effectLst/>
                <a:latin typeface="+mn-lt"/>
                <a:ea typeface="+mn-ea"/>
                <a:cs typeface="+mn-cs"/>
              </a:rPr>
              <a:t>Address learning and teaching needs</a:t>
            </a:r>
          </a:p>
          <a:p>
            <a:pPr marL="171450" lvl="0" indent="-171450">
              <a:buFont typeface="Arial"/>
              <a:buChar char="•"/>
            </a:pPr>
            <a:r>
              <a:rPr lang="en-AU" sz="1200" kern="1200" dirty="0" smtClean="0">
                <a:solidFill>
                  <a:schemeClr val="tx1"/>
                </a:solidFill>
                <a:effectLst/>
                <a:latin typeface="+mn-lt"/>
                <a:ea typeface="+mn-ea"/>
                <a:cs typeface="+mn-cs"/>
              </a:rPr>
              <a:t>Share, present, discuss and reflect on teaching and learning experiences</a:t>
            </a:r>
          </a:p>
          <a:p>
            <a:pPr marL="171450" lvl="0" indent="-171450">
              <a:buFont typeface="Arial"/>
              <a:buChar char="•"/>
            </a:pPr>
            <a:r>
              <a:rPr lang="en-AU" sz="1200" kern="1200" dirty="0" smtClean="0">
                <a:solidFill>
                  <a:schemeClr val="tx1"/>
                </a:solidFill>
                <a:effectLst/>
                <a:latin typeface="+mn-lt"/>
                <a:ea typeface="+mn-ea"/>
                <a:cs typeface="+mn-cs"/>
              </a:rPr>
              <a:t>Connect with personal and professional learning networks across the University</a:t>
            </a:r>
          </a:p>
          <a:p>
            <a:pPr marL="171450" indent="-171450">
              <a:buFont typeface="Arial"/>
              <a:buChar char="•"/>
            </a:pPr>
            <a:r>
              <a:rPr lang="en-AU" sz="1200" kern="1200" dirty="0" smtClean="0">
                <a:solidFill>
                  <a:schemeClr val="tx1"/>
                </a:solidFill>
                <a:effectLst/>
                <a:latin typeface="+mn-lt"/>
                <a:ea typeface="+mn-ea"/>
                <a:cs typeface="+mn-cs"/>
              </a:rPr>
              <a:t>Link to the online modules from the Professional Development for Tertiary Teaching Practice (PDTTP) program designed for sessional staff.</a:t>
            </a:r>
            <a:r>
              <a:rPr lang="en-AU" dirty="0" smtClean="0">
                <a:effectLst/>
              </a:rPr>
              <a:t> </a:t>
            </a:r>
            <a:endParaRPr lang="en-AU" dirty="0"/>
          </a:p>
        </p:txBody>
      </p:sp>
      <p:sp>
        <p:nvSpPr>
          <p:cNvPr id="4" name="Slide Number Placeholder 3"/>
          <p:cNvSpPr>
            <a:spLocks noGrp="1"/>
          </p:cNvSpPr>
          <p:nvPr>
            <p:ph type="sldNum" sz="quarter" idx="10"/>
          </p:nvPr>
        </p:nvSpPr>
        <p:spPr/>
        <p:txBody>
          <a:bodyPr/>
          <a:lstStyle/>
          <a:p>
            <a:fld id="{4E5E719B-CAD1-4CDF-AC07-FD62E51C143C}" type="slidenum">
              <a:rPr lang="en-GB" smtClean="0"/>
              <a:pPr/>
              <a:t>2</a:t>
            </a:fld>
            <a:endParaRPr lang="en-GB"/>
          </a:p>
        </p:txBody>
      </p:sp>
    </p:spTree>
    <p:extLst>
      <p:ext uri="{BB962C8B-B14F-4D97-AF65-F5344CB8AC3E}">
        <p14:creationId xmlns:p14="http://schemas.microsoft.com/office/powerpoint/2010/main" val="1234389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1" dirty="0" smtClean="0"/>
              <a:t>How it works</a:t>
            </a:r>
            <a:r>
              <a:rPr lang="en-AU" dirty="0" smtClean="0"/>
              <a:t>: </a:t>
            </a:r>
            <a:r>
              <a:rPr lang="en-AU" i="1" dirty="0" smtClean="0"/>
              <a:t>Suggest 3 dot points maximum</a:t>
            </a:r>
          </a:p>
          <a:p>
            <a:pPr marL="0" marR="0" indent="0" algn="l" defTabSz="914400" rtl="0" eaLnBrk="1" fontAlgn="auto" latinLnBrk="0" hangingPunct="1">
              <a:lnSpc>
                <a:spcPct val="100000"/>
              </a:lnSpc>
              <a:spcBef>
                <a:spcPts val="0"/>
              </a:spcBef>
              <a:spcAft>
                <a:spcPts val="0"/>
              </a:spcAft>
              <a:buClrTx/>
              <a:buSzTx/>
              <a:buFontTx/>
              <a:buNone/>
              <a:tabLst/>
              <a:defRPr/>
            </a:pPr>
            <a:endParaRPr lang="en-AU" i="1" dirty="0" smtClean="0"/>
          </a:p>
          <a:p>
            <a:pPr marL="171450" indent="-171450">
              <a:buFont typeface="Arial"/>
              <a:buChar char="•"/>
            </a:pPr>
            <a:r>
              <a:rPr lang="en-AU" dirty="0" smtClean="0"/>
              <a:t>An initial short online survey determined areas of greatest need amongst sessional staff.  </a:t>
            </a:r>
          </a:p>
          <a:p>
            <a:pPr marL="171450" indent="-171450">
              <a:buFont typeface="Arial"/>
              <a:buChar char="•"/>
            </a:pPr>
            <a:r>
              <a:rPr lang="en-AU" dirty="0" smtClean="0"/>
              <a:t>Over 20 sessional staff joined the steering committee to help summarise the needs and develop the</a:t>
            </a:r>
            <a:r>
              <a:rPr lang="en-AU" baseline="0" dirty="0" smtClean="0"/>
              <a:t> program</a:t>
            </a:r>
            <a:endParaRPr lang="en-AU" dirty="0" smtClean="0"/>
          </a:p>
        </p:txBody>
      </p:sp>
      <p:sp>
        <p:nvSpPr>
          <p:cNvPr id="4" name="Slide Number Placeholder 3"/>
          <p:cNvSpPr>
            <a:spLocks noGrp="1"/>
          </p:cNvSpPr>
          <p:nvPr>
            <p:ph type="sldNum" sz="quarter" idx="10"/>
          </p:nvPr>
        </p:nvSpPr>
        <p:spPr/>
        <p:txBody>
          <a:bodyPr/>
          <a:lstStyle/>
          <a:p>
            <a:fld id="{4E5E719B-CAD1-4CDF-AC07-FD62E51C143C}" type="slidenum">
              <a:rPr lang="en-GB" smtClean="0"/>
              <a:pPr/>
              <a:t>3</a:t>
            </a:fld>
            <a:endParaRPr lang="en-GB"/>
          </a:p>
        </p:txBody>
      </p:sp>
    </p:spTree>
    <p:extLst>
      <p:ext uri="{BB962C8B-B14F-4D97-AF65-F5344CB8AC3E}">
        <p14:creationId xmlns:p14="http://schemas.microsoft.com/office/powerpoint/2010/main" val="4069933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b="0" dirty="0" smtClean="0"/>
              <a:t>Responses </a:t>
            </a:r>
            <a:r>
              <a:rPr lang="en-US" b="0" dirty="0" err="1" smtClean="0"/>
              <a:t>summarised</a:t>
            </a:r>
            <a:r>
              <a:rPr lang="en-US" b="0" dirty="0" smtClean="0"/>
              <a:t> to identify teaching</a:t>
            </a:r>
            <a:r>
              <a:rPr lang="en-US" b="0" baseline="0" dirty="0" smtClean="0"/>
              <a:t> practices sessional staff would like to develop further…</a:t>
            </a: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endParaRPr lang="en-US" b="0" baseline="0" dirty="0" smtClean="0"/>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AU" dirty="0" smtClean="0"/>
              <a:t>A series of events, from whole of College symposia to tailored school-based workshops and online resources, were designed to meet these needs</a:t>
            </a:r>
            <a:endParaRPr lang="en-US" dirty="0" smtClean="0"/>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endParaRPr lang="en-US" b="0" baseline="0" dirty="0" smtClean="0"/>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dirty="0" smtClean="0"/>
              <a:t>P</a:t>
            </a:r>
            <a:r>
              <a:rPr lang="en-AU" dirty="0" err="1" smtClean="0"/>
              <a:t>riorities</a:t>
            </a:r>
            <a:r>
              <a:rPr lang="en-AU" dirty="0" smtClean="0"/>
              <a:t> were aligned with University strategic directions, including teaching in new learning spaces, inclusive teaching and supporting the professional learning of sessional staff.</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p:txBody>
      </p:sp>
      <p:sp>
        <p:nvSpPr>
          <p:cNvPr id="4" name="Slide Number Placeholder 3"/>
          <p:cNvSpPr>
            <a:spLocks noGrp="1"/>
          </p:cNvSpPr>
          <p:nvPr>
            <p:ph type="sldNum" sz="quarter" idx="10"/>
          </p:nvPr>
        </p:nvSpPr>
        <p:spPr/>
        <p:txBody>
          <a:bodyPr/>
          <a:lstStyle/>
          <a:p>
            <a:fld id="{4E5E719B-CAD1-4CDF-AC07-FD62E51C143C}" type="slidenum">
              <a:rPr lang="en-GB" smtClean="0"/>
              <a:pPr/>
              <a:t>4</a:t>
            </a:fld>
            <a:endParaRPr lang="en-GB"/>
          </a:p>
        </p:txBody>
      </p:sp>
    </p:spTree>
    <p:extLst>
      <p:ext uri="{BB962C8B-B14F-4D97-AF65-F5344CB8AC3E}">
        <p14:creationId xmlns:p14="http://schemas.microsoft.com/office/powerpoint/2010/main" val="4285017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Full day S</a:t>
            </a:r>
            <a:r>
              <a:rPr lang="en-AU" dirty="0" err="1" smtClean="0"/>
              <a:t>ymposium</a:t>
            </a:r>
            <a:r>
              <a:rPr lang="en-AU" dirty="0" smtClean="0"/>
              <a:t> program</a:t>
            </a:r>
          </a:p>
          <a:p>
            <a:pPr lvl="0"/>
            <a:endParaRPr lang="en-AU"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AU" sz="1200" b="1" dirty="0" smtClean="0"/>
              <a:t>What worked:</a:t>
            </a:r>
          </a:p>
          <a:p>
            <a:pPr lvl="0"/>
            <a:endParaRPr lang="en-AU" dirty="0" smtClean="0"/>
          </a:p>
          <a:p>
            <a:pPr marL="171450" lvl="0" indent="-171450">
              <a:buFont typeface="Arial"/>
              <a:buChar char="•"/>
            </a:pPr>
            <a:r>
              <a:rPr lang="en-AU" dirty="0" smtClean="0"/>
              <a:t>Parallel</a:t>
            </a:r>
            <a:r>
              <a:rPr lang="en-AU" baseline="0" dirty="0" smtClean="0"/>
              <a:t> sessions to allow choices, </a:t>
            </a:r>
          </a:p>
          <a:p>
            <a:pPr marL="171450" lvl="0" indent="-171450">
              <a:buFont typeface="Arial"/>
              <a:buChar char="•"/>
            </a:pPr>
            <a:r>
              <a:rPr lang="en-AU" baseline="0" dirty="0" smtClean="0"/>
              <a:t>School sessions for local discussions </a:t>
            </a:r>
            <a:endParaRPr lang="en-AU" dirty="0" smtClean="0"/>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AU" sz="1200" kern="1200" dirty="0" smtClean="0">
                <a:solidFill>
                  <a:schemeClr val="tx1"/>
                </a:solidFill>
                <a:effectLst/>
                <a:latin typeface="+mn-lt"/>
                <a:ea typeface="+mn-ea"/>
                <a:cs typeface="+mn-cs"/>
              </a:rPr>
              <a:t>dedicated academic development staff in collaboration with School Deputy Deans L&amp;T, School Liaison </a:t>
            </a:r>
            <a:r>
              <a:rPr lang="en-US" sz="1200" kern="1200" dirty="0" smtClean="0">
                <a:solidFill>
                  <a:schemeClr val="tx1"/>
                </a:solidFill>
                <a:effectLst/>
                <a:latin typeface="+mn-lt"/>
                <a:ea typeface="+mn-ea"/>
                <a:cs typeface="+mn-cs"/>
              </a:rPr>
              <a:t>Librarians, Study Learning Centre, Office Dean L&amp;T</a:t>
            </a:r>
            <a:r>
              <a:rPr lang="en-AU" dirty="0" smtClean="0">
                <a:effectLst/>
              </a:rPr>
              <a:t> </a:t>
            </a:r>
            <a:endParaRPr lang="en-AU" baseline="0" dirty="0" smtClean="0"/>
          </a:p>
          <a:p>
            <a:pPr lvl="0"/>
            <a:endParaRPr lang="en-AU" dirty="0" smtClean="0"/>
          </a:p>
          <a:p>
            <a:pPr lvl="0"/>
            <a:endParaRPr lang="en-AU" dirty="0" smtClean="0"/>
          </a:p>
          <a:p>
            <a:endParaRPr lang="en-AU" dirty="0"/>
          </a:p>
        </p:txBody>
      </p:sp>
      <p:sp>
        <p:nvSpPr>
          <p:cNvPr id="4" name="Slide Number Placeholder 3"/>
          <p:cNvSpPr>
            <a:spLocks noGrp="1"/>
          </p:cNvSpPr>
          <p:nvPr>
            <p:ph type="sldNum" sz="quarter" idx="10"/>
          </p:nvPr>
        </p:nvSpPr>
        <p:spPr/>
        <p:txBody>
          <a:bodyPr/>
          <a:lstStyle/>
          <a:p>
            <a:fld id="{4E5E719B-CAD1-4CDF-AC07-FD62E51C143C}" type="slidenum">
              <a:rPr lang="en-GB" smtClean="0"/>
              <a:pPr/>
              <a:t>5</a:t>
            </a:fld>
            <a:endParaRPr lang="en-GB" dirty="0"/>
          </a:p>
        </p:txBody>
      </p:sp>
    </p:spTree>
    <p:extLst>
      <p:ext uri="{BB962C8B-B14F-4D97-AF65-F5344CB8AC3E}">
        <p14:creationId xmlns:p14="http://schemas.microsoft.com/office/powerpoint/2010/main" val="3060455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200" b="1" dirty="0" smtClean="0"/>
              <a:t>critical success factors</a:t>
            </a:r>
          </a:p>
          <a:p>
            <a:endParaRPr lang="en-AU" dirty="0" smtClean="0"/>
          </a:p>
          <a:p>
            <a:pPr marL="171450" lvl="0" indent="-171450">
              <a:buFont typeface="Arial"/>
              <a:buChar char="•"/>
            </a:pPr>
            <a:r>
              <a:rPr lang="en-AU" sz="1200" kern="1200" dirty="0" smtClean="0">
                <a:solidFill>
                  <a:schemeClr val="tx1"/>
                </a:solidFill>
                <a:effectLst/>
                <a:latin typeface="+mn-lt"/>
                <a:ea typeface="+mn-ea"/>
                <a:cs typeface="+mn-cs"/>
              </a:rPr>
              <a:t>Face to face delivery in collaborative teaching spaces </a:t>
            </a:r>
          </a:p>
          <a:p>
            <a:pPr marL="171450" lvl="0" indent="-171450">
              <a:buFont typeface="Arial"/>
              <a:buChar char="•"/>
            </a:pPr>
            <a:r>
              <a:rPr lang="en-AU" sz="1200" kern="1200" dirty="0" smtClean="0">
                <a:solidFill>
                  <a:schemeClr val="tx1"/>
                </a:solidFill>
                <a:effectLst/>
                <a:latin typeface="+mn-lt"/>
                <a:ea typeface="+mn-ea"/>
                <a:cs typeface="+mn-cs"/>
              </a:rPr>
              <a:t>Tables arranged by school to make the early introductions to ongoing support team</a:t>
            </a:r>
          </a:p>
          <a:p>
            <a:pPr marL="171450" lvl="0" indent="-171450">
              <a:buFont typeface="Arial"/>
              <a:buChar char="•"/>
            </a:pPr>
            <a:r>
              <a:rPr lang="en-AU" sz="1200" kern="1200" dirty="0" smtClean="0">
                <a:solidFill>
                  <a:schemeClr val="tx1"/>
                </a:solidFill>
                <a:effectLst/>
                <a:latin typeface="+mn-lt"/>
                <a:ea typeface="+mn-ea"/>
                <a:cs typeface="+mn-cs"/>
              </a:rPr>
              <a:t>committed sessional staff steering committee to develop and evaluate the program</a:t>
            </a:r>
          </a:p>
          <a:p>
            <a:pPr marL="0" lvl="0" indent="0">
              <a:buFont typeface="Arial"/>
              <a:buNone/>
            </a:pPr>
            <a:endParaRPr lang="en-AU" sz="120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AU" sz="1200" kern="1200" dirty="0" smtClean="0">
                <a:solidFill>
                  <a:schemeClr val="tx1"/>
                </a:solidFill>
                <a:effectLst/>
                <a:latin typeface="+mn-lt"/>
                <a:ea typeface="+mn-ea"/>
                <a:cs typeface="+mn-cs"/>
              </a:rPr>
              <a:t>University support to pay for </a:t>
            </a:r>
            <a:r>
              <a:rPr lang="en-AU" sz="1200" kern="1200" dirty="0" err="1" smtClean="0">
                <a:solidFill>
                  <a:schemeClr val="tx1"/>
                </a:solidFill>
                <a:effectLst/>
                <a:latin typeface="+mn-lt"/>
                <a:ea typeface="+mn-ea"/>
                <a:cs typeface="+mn-cs"/>
              </a:rPr>
              <a:t>sessionals</a:t>
            </a:r>
            <a:r>
              <a:rPr lang="en-AU" sz="1200" kern="1200" dirty="0" smtClean="0">
                <a:solidFill>
                  <a:schemeClr val="tx1"/>
                </a:solidFill>
                <a:effectLst/>
                <a:latin typeface="+mn-lt"/>
                <a:ea typeface="+mn-ea"/>
                <a:cs typeface="+mn-cs"/>
              </a:rPr>
              <a:t> staff to attend the events</a:t>
            </a:r>
          </a:p>
          <a:p>
            <a:pPr marL="0" lvl="0" indent="0">
              <a:buFont typeface="Arial"/>
              <a:buNone/>
            </a:pPr>
            <a:endParaRPr lang="en-AU" sz="1200" kern="1200" dirty="0">
              <a:solidFill>
                <a:schemeClr val="tx1"/>
              </a:solidFill>
              <a:effectLst/>
              <a:latin typeface="+mn-lt"/>
              <a:ea typeface="+mn-ea"/>
              <a:cs typeface="+mn-cs"/>
            </a:endParaRPr>
          </a:p>
          <a:p>
            <a:pPr marL="0" lvl="0" indent="0">
              <a:buFont typeface="Arial"/>
              <a:buNone/>
            </a:pPr>
            <a:endParaRPr lang="en-AU"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E5E719B-CAD1-4CDF-AC07-FD62E51C143C}" type="slidenum">
              <a:rPr lang="en-GB" smtClean="0"/>
              <a:pPr/>
              <a:t>6</a:t>
            </a:fld>
            <a:endParaRPr lang="en-GB" dirty="0"/>
          </a:p>
        </p:txBody>
      </p:sp>
    </p:spTree>
    <p:extLst>
      <p:ext uri="{BB962C8B-B14F-4D97-AF65-F5344CB8AC3E}">
        <p14:creationId xmlns:p14="http://schemas.microsoft.com/office/powerpoint/2010/main" val="22632125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indent="0" algn="l" defTabSz="914400" rtl="0" eaLnBrk="1" fontAlgn="auto" latinLnBrk="0" hangingPunct="1">
              <a:lnSpc>
                <a:spcPct val="100000"/>
              </a:lnSpc>
              <a:spcBef>
                <a:spcPts val="0"/>
              </a:spcBef>
              <a:spcAft>
                <a:spcPts val="0"/>
              </a:spcAft>
              <a:buClrTx/>
              <a:buSzTx/>
              <a:buFont typeface="Arial"/>
              <a:buNone/>
              <a:tabLst/>
              <a:defRPr/>
            </a:pPr>
            <a:r>
              <a:rPr lang="en-AU" sz="1200" b="1" dirty="0" smtClean="0">
                <a:latin typeface="Museo 500"/>
                <a:cs typeface="Museo 500"/>
              </a:rPr>
              <a:t>positive outcomes</a:t>
            </a:r>
          </a:p>
          <a:p>
            <a:pPr marL="285750" indent="-285750">
              <a:buFont typeface="Arial"/>
              <a:buChar char="•"/>
            </a:pPr>
            <a:endParaRPr lang="en-AU" dirty="0">
              <a:latin typeface="Museo 500"/>
              <a:cs typeface="Museo 500"/>
            </a:endParaRP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AU" sz="1600" dirty="0" smtClean="0"/>
              <a:t>Over 400 sessional staff engaged </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AU" sz="1600" dirty="0" smtClean="0">
                <a:latin typeface="Museo 500"/>
                <a:cs typeface="Museo 500"/>
              </a:rPr>
              <a:t>Over </a:t>
            </a:r>
            <a:r>
              <a:rPr lang="en-AU" sz="1600" dirty="0">
                <a:latin typeface="Museo 500"/>
                <a:cs typeface="Museo 500"/>
              </a:rPr>
              <a:t>24 months </a:t>
            </a:r>
            <a:endParaRPr lang="en-AU" sz="1600" dirty="0" smtClean="0">
              <a:latin typeface="Museo 500"/>
              <a:cs typeface="Museo 500"/>
            </a:endParaRP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AU" sz="1600" dirty="0" smtClean="0"/>
              <a:t>Full and half day symposia and induction events </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AU" sz="1600" dirty="0" smtClean="0"/>
              <a:t>new online handbook - Sessional Staff Essentials: </a:t>
            </a:r>
            <a:r>
              <a:rPr lang="en-AU" sz="1600" dirty="0" smtClean="0">
                <a:hlinkClick r:id="rId3"/>
              </a:rPr>
              <a:t>www.rmit.edu.au/dsc/sessionalstaff</a:t>
            </a:r>
            <a:r>
              <a:rPr lang="en-AU" sz="1600" baseline="0" dirty="0" smtClean="0"/>
              <a:t> to address many of the recommendations developed by </a:t>
            </a:r>
            <a:r>
              <a:rPr lang="en-AU" sz="1600" dirty="0" smtClean="0"/>
              <a:t>sessional staff steering committee</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endParaRPr lang="en-AU" sz="1600" dirty="0" smtClean="0"/>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AU" dirty="0" smtClean="0">
                <a:latin typeface="Museo 500"/>
                <a:cs typeface="Museo 500"/>
              </a:rPr>
              <a:t>schools committing to and others showing interest in taking a coordinated approach to support professional development needs of sessional staff</a:t>
            </a:r>
          </a:p>
          <a:p>
            <a:pPr marL="0" marR="0" indent="0" algn="l" defTabSz="914400" rtl="0" eaLnBrk="1" fontAlgn="auto" latinLnBrk="0" hangingPunct="1">
              <a:lnSpc>
                <a:spcPct val="100000"/>
              </a:lnSpc>
              <a:spcBef>
                <a:spcPts val="0"/>
              </a:spcBef>
              <a:spcAft>
                <a:spcPts val="0"/>
              </a:spcAft>
              <a:buClrTx/>
              <a:buSzTx/>
              <a:buFont typeface="Arial"/>
              <a:buNone/>
              <a:tabLst/>
              <a:defRPr/>
            </a:pPr>
            <a:endParaRPr lang="en-AU" dirty="0" smtClean="0">
              <a:latin typeface="Museo 500"/>
              <a:cs typeface="Museo 500"/>
            </a:endParaRP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AU" dirty="0" smtClean="0">
                <a:latin typeface="Museo 500"/>
                <a:cs typeface="Museo 500"/>
              </a:rPr>
              <a:t>Established</a:t>
            </a:r>
            <a:r>
              <a:rPr lang="en-AU" baseline="0" dirty="0" smtClean="0">
                <a:latin typeface="Museo 500"/>
                <a:cs typeface="Museo 500"/>
              </a:rPr>
              <a:t> further university funding this year (taking the project into it’s 3</a:t>
            </a:r>
            <a:r>
              <a:rPr lang="en-AU" baseline="30000" dirty="0" smtClean="0">
                <a:latin typeface="Museo 500"/>
                <a:cs typeface="Museo 500"/>
              </a:rPr>
              <a:t>rd</a:t>
            </a:r>
            <a:r>
              <a:rPr lang="en-AU" baseline="0" dirty="0" smtClean="0">
                <a:latin typeface="Museo 500"/>
                <a:cs typeface="Museo 500"/>
              </a:rPr>
              <a:t> year)</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AU" sz="1200" dirty="0" smtClean="0"/>
              <a:t>Commitment to</a:t>
            </a:r>
            <a:r>
              <a:rPr lang="en-AU" sz="1200" baseline="0" dirty="0" smtClean="0"/>
              <a:t> ongoing College-wide induction sessions </a:t>
            </a:r>
          </a:p>
          <a:p>
            <a:pPr marL="0" marR="0" indent="0" algn="l" defTabSz="914400" rtl="0" eaLnBrk="1" fontAlgn="auto" latinLnBrk="0" hangingPunct="1">
              <a:lnSpc>
                <a:spcPct val="100000"/>
              </a:lnSpc>
              <a:spcBef>
                <a:spcPts val="0"/>
              </a:spcBef>
              <a:spcAft>
                <a:spcPts val="0"/>
              </a:spcAft>
              <a:buClrTx/>
              <a:buSzTx/>
              <a:buFont typeface="Arial"/>
              <a:buNone/>
              <a:tabLst/>
              <a:defRPr/>
            </a:pPr>
            <a:endParaRPr lang="en-AU" baseline="0" dirty="0" smtClean="0">
              <a:latin typeface="Museo 500"/>
              <a:cs typeface="Museo 500"/>
            </a:endParaRPr>
          </a:p>
        </p:txBody>
      </p:sp>
      <p:sp>
        <p:nvSpPr>
          <p:cNvPr id="4" name="Slide Number Placeholder 3"/>
          <p:cNvSpPr>
            <a:spLocks noGrp="1"/>
          </p:cNvSpPr>
          <p:nvPr>
            <p:ph type="sldNum" sz="quarter" idx="10"/>
          </p:nvPr>
        </p:nvSpPr>
        <p:spPr/>
        <p:txBody>
          <a:bodyPr/>
          <a:lstStyle/>
          <a:p>
            <a:fld id="{4E5E719B-CAD1-4CDF-AC07-FD62E51C143C}" type="slidenum">
              <a:rPr lang="en-GB" smtClean="0"/>
              <a:pPr/>
              <a:t>7</a:t>
            </a:fld>
            <a:endParaRPr lang="en-GB" dirty="0"/>
          </a:p>
        </p:txBody>
      </p:sp>
    </p:spTree>
    <p:extLst>
      <p:ext uri="{BB962C8B-B14F-4D97-AF65-F5344CB8AC3E}">
        <p14:creationId xmlns:p14="http://schemas.microsoft.com/office/powerpoint/2010/main" val="23872940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dirty="0" smtClean="0">
                <a:latin typeface="Museo 500"/>
                <a:cs typeface="Museo 500"/>
              </a:rPr>
              <a:t>Resourcing</a:t>
            </a:r>
            <a:r>
              <a:rPr lang="en-AU" sz="1200" b="1" baseline="0" dirty="0" smtClean="0">
                <a:latin typeface="Museo 500"/>
                <a:cs typeface="Museo 500"/>
              </a:rPr>
              <a:t> needed</a:t>
            </a:r>
          </a:p>
          <a:p>
            <a:endParaRPr lang="en-AU" sz="1200" b="1" baseline="0" dirty="0" smtClean="0">
              <a:latin typeface="Museo 500"/>
              <a:cs typeface="Museo 500"/>
            </a:endParaRPr>
          </a:p>
          <a:p>
            <a:pPr marL="285750" indent="-285750">
              <a:buFont typeface="Arial"/>
              <a:buChar char="•"/>
            </a:pPr>
            <a:r>
              <a:rPr lang="en-US" sz="1200" dirty="0" smtClean="0">
                <a:latin typeface="Museo 500"/>
                <a:cs typeface="Museo 500"/>
              </a:rPr>
              <a:t>Payment to sessional staff generously funded by the Office of Dean L&amp;T</a:t>
            </a:r>
          </a:p>
          <a:p>
            <a:pPr marL="285750" indent="-285750">
              <a:buFont typeface="Arial"/>
              <a:buChar char="•"/>
            </a:pPr>
            <a:endParaRPr lang="en-US" sz="1200" dirty="0" smtClean="0">
              <a:latin typeface="Museo 500"/>
              <a:cs typeface="Museo 500"/>
            </a:endParaRPr>
          </a:p>
          <a:p>
            <a:pPr marL="285750" indent="-285750">
              <a:buFont typeface="Arial"/>
              <a:buChar char="•"/>
            </a:pPr>
            <a:r>
              <a:rPr lang="en-US" sz="1200" dirty="0" err="1" smtClean="0">
                <a:latin typeface="Museo 500"/>
                <a:cs typeface="Museo 500"/>
              </a:rPr>
              <a:t>Prioritising</a:t>
            </a:r>
            <a:r>
              <a:rPr lang="en-US" sz="1200" dirty="0" smtClean="0">
                <a:latin typeface="Museo 500"/>
                <a:cs typeface="Museo 500"/>
              </a:rPr>
              <a:t> this initiative to promote the University’s </a:t>
            </a:r>
            <a:r>
              <a:rPr lang="en-US" sz="1200" i="1" dirty="0" err="1" smtClean="0">
                <a:latin typeface="Museo 500"/>
                <a:cs typeface="Museo 500"/>
              </a:rPr>
              <a:t>Sessionals</a:t>
            </a:r>
            <a:r>
              <a:rPr lang="en-US" sz="1200" i="1" dirty="0" smtClean="0">
                <a:latin typeface="Museo 500"/>
                <a:cs typeface="Museo 500"/>
              </a:rPr>
              <a:t> in Tertiary Teaching Practice online modules </a:t>
            </a:r>
            <a:r>
              <a:rPr lang="en-US" sz="1200" dirty="0" smtClean="0">
                <a:latin typeface="Museo 500"/>
                <a:cs typeface="Museo 500"/>
                <a:hlinkClick r:id="rId3"/>
              </a:rPr>
              <a:t>http://www1.rmit.edu.au/staff/professionaldevelopment/ttp/sessionals</a:t>
            </a:r>
            <a:endParaRPr lang="en-US" sz="1200" dirty="0" smtClean="0">
              <a:latin typeface="Museo 500"/>
              <a:cs typeface="Museo 500"/>
            </a:endParaRPr>
          </a:p>
          <a:p>
            <a:endParaRPr lang="en-US" sz="1200" dirty="0" smtClean="0">
              <a:latin typeface="Museo 500"/>
              <a:cs typeface="Museo 500"/>
            </a:endParaRPr>
          </a:p>
        </p:txBody>
      </p:sp>
      <p:sp>
        <p:nvSpPr>
          <p:cNvPr id="4" name="Slide Number Placeholder 3"/>
          <p:cNvSpPr>
            <a:spLocks noGrp="1"/>
          </p:cNvSpPr>
          <p:nvPr>
            <p:ph type="sldNum" sz="quarter" idx="10"/>
          </p:nvPr>
        </p:nvSpPr>
        <p:spPr/>
        <p:txBody>
          <a:bodyPr/>
          <a:lstStyle/>
          <a:p>
            <a:fld id="{4E5E719B-CAD1-4CDF-AC07-FD62E51C143C}" type="slidenum">
              <a:rPr lang="en-GB" smtClean="0"/>
              <a:pPr/>
              <a:t>8</a:t>
            </a:fld>
            <a:endParaRPr lang="en-GB"/>
          </a:p>
        </p:txBody>
      </p:sp>
    </p:spTree>
    <p:extLst>
      <p:ext uri="{BB962C8B-B14F-4D97-AF65-F5344CB8AC3E}">
        <p14:creationId xmlns:p14="http://schemas.microsoft.com/office/powerpoint/2010/main" val="11201542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200" b="1" dirty="0" smtClean="0"/>
              <a:t>Challenges</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dirty="0" smtClean="0"/>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AU" dirty="0" smtClean="0"/>
              <a:t>Meeting a wide range of professional development needs from over 1200 sessional staff across seven schools</a:t>
            </a:r>
          </a:p>
          <a:p>
            <a:pPr marL="285750" lvl="0" indent="-285750">
              <a:buFont typeface="Arial"/>
              <a:buChar char="•"/>
            </a:pPr>
            <a:r>
              <a:rPr lang="en-AU" dirty="0" smtClean="0"/>
              <a:t>determine Schools’ future needs using the BLASST interactive tool (scheduled to meet</a:t>
            </a:r>
            <a:r>
              <a:rPr lang="en-AU" baseline="0" dirty="0" smtClean="0"/>
              <a:t> together start of May)</a:t>
            </a:r>
            <a:endParaRPr lang="en-AU" dirty="0" smtClean="0"/>
          </a:p>
          <a:p>
            <a:pPr marL="285750" indent="-285750">
              <a:buFont typeface="Arial"/>
              <a:buChar char="•"/>
            </a:pPr>
            <a:r>
              <a:rPr lang="en-AU" dirty="0" smtClean="0"/>
              <a:t>Work together to d</a:t>
            </a:r>
            <a:r>
              <a:rPr lang="en-US" dirty="0" err="1" smtClean="0"/>
              <a:t>evelop</a:t>
            </a:r>
            <a:r>
              <a:rPr lang="en-US" dirty="0" smtClean="0"/>
              <a:t> sustainable processes in place to provide ongoing support for sessional staff at RMIT University</a:t>
            </a:r>
          </a:p>
          <a:p>
            <a:pPr marL="285750" indent="-285750">
              <a:buFont typeface="Arial"/>
              <a:buChar char="•"/>
            </a:pPr>
            <a:r>
              <a:rPr lang="en-US" dirty="0" smtClean="0"/>
              <a:t>Managing the administration </a:t>
            </a:r>
            <a:r>
              <a:rPr lang="en-US" smtClean="0"/>
              <a:t>of payments!</a:t>
            </a:r>
            <a:endParaRPr lang="en-US" dirty="0" smtClean="0"/>
          </a:p>
          <a:p>
            <a:pPr marL="285750" indent="-285750">
              <a:buFont typeface="Arial"/>
              <a:buChar char="•"/>
            </a:pPr>
            <a:endParaRPr lang="en-US" dirty="0" smtClean="0"/>
          </a:p>
        </p:txBody>
      </p:sp>
      <p:sp>
        <p:nvSpPr>
          <p:cNvPr id="4" name="Slide Number Placeholder 3"/>
          <p:cNvSpPr>
            <a:spLocks noGrp="1"/>
          </p:cNvSpPr>
          <p:nvPr>
            <p:ph type="sldNum" sz="quarter" idx="10"/>
          </p:nvPr>
        </p:nvSpPr>
        <p:spPr/>
        <p:txBody>
          <a:bodyPr/>
          <a:lstStyle/>
          <a:p>
            <a:fld id="{4E5E719B-CAD1-4CDF-AC07-FD62E51C143C}" type="slidenum">
              <a:rPr lang="en-GB" smtClean="0"/>
              <a:pPr/>
              <a:t>9</a:t>
            </a:fld>
            <a:endParaRPr lang="en-GB" dirty="0"/>
          </a:p>
        </p:txBody>
      </p:sp>
    </p:spTree>
    <p:extLst>
      <p:ext uri="{BB962C8B-B14F-4D97-AF65-F5344CB8AC3E}">
        <p14:creationId xmlns:p14="http://schemas.microsoft.com/office/powerpoint/2010/main" val="2263212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B3F94E21-51E1-4AAB-931E-785DA9B52B9D}" type="datetimeFigureOut">
              <a:rPr lang="en-GB" smtClean="0"/>
              <a:pPr/>
              <a:t>09/04/2015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7979C5-2653-A54A-896D-9077C9BD94C7}" type="slidenum">
              <a:rPr lang="en-US" smtClean="0"/>
              <a:t>‹#›</a:t>
            </a:fld>
            <a:endParaRPr lang="en-US"/>
          </a:p>
        </p:txBody>
      </p:sp>
    </p:spTree>
    <p:extLst>
      <p:ext uri="{BB962C8B-B14F-4D97-AF65-F5344CB8AC3E}">
        <p14:creationId xmlns:p14="http://schemas.microsoft.com/office/powerpoint/2010/main" val="802565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B3F94E21-51E1-4AAB-931E-785DA9B52B9D}" type="datetimeFigureOut">
              <a:rPr lang="en-GB" smtClean="0"/>
              <a:pPr/>
              <a:t>09/04/2015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C248AB-E565-412B-9D95-9B07D6A4F3F3}" type="slidenum">
              <a:rPr lang="en-GB" smtClean="0"/>
              <a:pPr/>
              <a:t>‹#›</a:t>
            </a:fld>
            <a:endParaRPr lang="en-GB"/>
          </a:p>
        </p:txBody>
      </p:sp>
    </p:spTree>
    <p:extLst>
      <p:ext uri="{BB962C8B-B14F-4D97-AF65-F5344CB8AC3E}">
        <p14:creationId xmlns:p14="http://schemas.microsoft.com/office/powerpoint/2010/main" val="1110441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B3F94E21-51E1-4AAB-931E-785DA9B52B9D}" type="datetimeFigureOut">
              <a:rPr lang="en-GB" smtClean="0"/>
              <a:pPr/>
              <a:t>09/04/2015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C248AB-E565-412B-9D95-9B07D6A4F3F3}" type="slidenum">
              <a:rPr lang="en-GB" smtClean="0"/>
              <a:pPr/>
              <a:t>‹#›</a:t>
            </a:fld>
            <a:endParaRPr lang="en-GB"/>
          </a:p>
        </p:txBody>
      </p:sp>
    </p:spTree>
    <p:extLst>
      <p:ext uri="{BB962C8B-B14F-4D97-AF65-F5344CB8AC3E}">
        <p14:creationId xmlns:p14="http://schemas.microsoft.com/office/powerpoint/2010/main" val="7375057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B3F94E21-51E1-4AAB-931E-785DA9B52B9D}" type="datetimeFigureOut">
              <a:rPr lang="en-GB" smtClean="0"/>
              <a:pPr/>
              <a:t>09/04/2015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C248AB-E565-412B-9D95-9B07D6A4F3F3}" type="slidenum">
              <a:rPr lang="en-GB" smtClean="0"/>
              <a:pPr/>
              <a:t>‹#›</a:t>
            </a:fld>
            <a:endParaRPr lang="en-GB"/>
          </a:p>
        </p:txBody>
      </p:sp>
    </p:spTree>
    <p:extLst>
      <p:ext uri="{BB962C8B-B14F-4D97-AF65-F5344CB8AC3E}">
        <p14:creationId xmlns:p14="http://schemas.microsoft.com/office/powerpoint/2010/main" val="35544736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3568" y="5661248"/>
            <a:ext cx="5102352" cy="1030224"/>
          </a:xfrm>
          <a:prstGeom prst="rect">
            <a:avLst/>
          </a:prstGeom>
        </p:spPr>
      </p:pic>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EC248AB-E565-412B-9D95-9B07D6A4F3F3}" type="slidenum">
              <a:rPr lang="en-GB" smtClean="0"/>
              <a:pPr/>
              <a:t>‹#›</a:t>
            </a:fld>
            <a:endParaRPr lang="en-GB"/>
          </a:p>
        </p:txBody>
      </p:sp>
      <p:sp>
        <p:nvSpPr>
          <p:cNvPr id="6" name="Subtitle 2"/>
          <p:cNvSpPr>
            <a:spLocks noGrp="1"/>
          </p:cNvSpPr>
          <p:nvPr>
            <p:ph type="subTitle" idx="1" hasCustomPrompt="1"/>
          </p:nvPr>
        </p:nvSpPr>
        <p:spPr>
          <a:xfrm>
            <a:off x="2267744" y="5661248"/>
            <a:ext cx="6400800" cy="434008"/>
          </a:xfrm>
        </p:spPr>
        <p:txBody>
          <a:bodyPr>
            <a:normAutofit/>
          </a:bodyPr>
          <a:lstStyle>
            <a:lvl1pPr marL="0" indent="0" algn="ctr">
              <a:buNone/>
              <a:defRPr sz="2000" baseline="0">
                <a:solidFill>
                  <a:srgbClr val="70AC2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 finalist in the BLASST Good Practice Awards</a:t>
            </a:r>
            <a:endParaRPr lang="en-GB"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Tree>
    <p:extLst>
      <p:ext uri="{BB962C8B-B14F-4D97-AF65-F5344CB8AC3E}">
        <p14:creationId xmlns:p14="http://schemas.microsoft.com/office/powerpoint/2010/main" val="265681031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B3F94E21-51E1-4AAB-931E-785DA9B52B9D}" type="datetimeFigureOut">
              <a:rPr lang="en-GB" smtClean="0"/>
              <a:pPr/>
              <a:t>09/04/2015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7979C5-2653-A54A-896D-9077C9BD94C7}" type="slidenum">
              <a:rPr lang="en-US" smtClean="0"/>
              <a:t>‹#›</a:t>
            </a:fld>
            <a:endParaRPr lang="en-US"/>
          </a:p>
        </p:txBody>
      </p:sp>
    </p:spTree>
    <p:extLst>
      <p:ext uri="{BB962C8B-B14F-4D97-AF65-F5344CB8AC3E}">
        <p14:creationId xmlns:p14="http://schemas.microsoft.com/office/powerpoint/2010/main" val="85433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B3F94E21-51E1-4AAB-931E-785DA9B52B9D}" type="datetimeFigureOut">
              <a:rPr lang="en-GB" smtClean="0"/>
              <a:pPr/>
              <a:t>09/04/2015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C248AB-E565-412B-9D95-9B07D6A4F3F3}" type="slidenum">
              <a:rPr lang="en-GB" smtClean="0"/>
              <a:pPr/>
              <a:t>‹#›</a:t>
            </a:fld>
            <a:endParaRPr lang="en-GB"/>
          </a:p>
        </p:txBody>
      </p:sp>
    </p:spTree>
    <p:extLst>
      <p:ext uri="{BB962C8B-B14F-4D97-AF65-F5344CB8AC3E}">
        <p14:creationId xmlns:p14="http://schemas.microsoft.com/office/powerpoint/2010/main" val="792701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B3F94E21-51E1-4AAB-931E-785DA9B52B9D}" type="datetimeFigureOut">
              <a:rPr lang="en-GB" smtClean="0"/>
              <a:pPr/>
              <a:t>09/04/2015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EC248AB-E565-412B-9D95-9B07D6A4F3F3}" type="slidenum">
              <a:rPr lang="en-GB" smtClean="0"/>
              <a:pPr/>
              <a:t>‹#›</a:t>
            </a:fld>
            <a:endParaRPr lang="en-GB"/>
          </a:p>
        </p:txBody>
      </p:sp>
    </p:spTree>
    <p:extLst>
      <p:ext uri="{BB962C8B-B14F-4D97-AF65-F5344CB8AC3E}">
        <p14:creationId xmlns:p14="http://schemas.microsoft.com/office/powerpoint/2010/main" val="692697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B3F94E21-51E1-4AAB-931E-785DA9B52B9D}" type="datetimeFigureOut">
              <a:rPr lang="en-GB" smtClean="0"/>
              <a:pPr/>
              <a:t>09/04/2015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EC248AB-E565-412B-9D95-9B07D6A4F3F3}" type="slidenum">
              <a:rPr lang="en-GB" smtClean="0"/>
              <a:pPr/>
              <a:t>‹#›</a:t>
            </a:fld>
            <a:endParaRPr lang="en-GB"/>
          </a:p>
        </p:txBody>
      </p:sp>
    </p:spTree>
    <p:extLst>
      <p:ext uri="{BB962C8B-B14F-4D97-AF65-F5344CB8AC3E}">
        <p14:creationId xmlns:p14="http://schemas.microsoft.com/office/powerpoint/2010/main" val="3906532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F94E21-51E1-4AAB-931E-785DA9B52B9D}" type="datetimeFigureOut">
              <a:rPr lang="en-GB" smtClean="0"/>
              <a:pPr/>
              <a:t>09/04/2015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EC248AB-E565-412B-9D95-9B07D6A4F3F3}" type="slidenum">
              <a:rPr lang="en-GB" smtClean="0"/>
              <a:pPr/>
              <a:t>‹#›</a:t>
            </a:fld>
            <a:endParaRPr lang="en-GB"/>
          </a:p>
        </p:txBody>
      </p:sp>
    </p:spTree>
    <p:extLst>
      <p:ext uri="{BB962C8B-B14F-4D97-AF65-F5344CB8AC3E}">
        <p14:creationId xmlns:p14="http://schemas.microsoft.com/office/powerpoint/2010/main" val="3006101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B3F94E21-51E1-4AAB-931E-785DA9B52B9D}" type="datetimeFigureOut">
              <a:rPr lang="en-GB" smtClean="0"/>
              <a:pPr/>
              <a:t>09/04/2015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C248AB-E565-412B-9D95-9B07D6A4F3F3}" type="slidenum">
              <a:rPr lang="en-GB" smtClean="0"/>
              <a:pPr/>
              <a:t>‹#›</a:t>
            </a:fld>
            <a:endParaRPr lang="en-GB"/>
          </a:p>
        </p:txBody>
      </p:sp>
    </p:spTree>
    <p:extLst>
      <p:ext uri="{BB962C8B-B14F-4D97-AF65-F5344CB8AC3E}">
        <p14:creationId xmlns:p14="http://schemas.microsoft.com/office/powerpoint/2010/main" val="1207489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B3F94E21-51E1-4AAB-931E-785DA9B52B9D}" type="datetimeFigureOut">
              <a:rPr lang="en-GB" smtClean="0"/>
              <a:pPr/>
              <a:t>09/04/2015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C248AB-E565-412B-9D95-9B07D6A4F3F3}" type="slidenum">
              <a:rPr lang="en-GB" smtClean="0"/>
              <a:pPr/>
              <a:t>‹#›</a:t>
            </a:fld>
            <a:endParaRPr lang="en-GB"/>
          </a:p>
        </p:txBody>
      </p:sp>
    </p:spTree>
    <p:extLst>
      <p:ext uri="{BB962C8B-B14F-4D97-AF65-F5344CB8AC3E}">
        <p14:creationId xmlns:p14="http://schemas.microsoft.com/office/powerpoint/2010/main" val="479253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F94E21-51E1-4AAB-931E-785DA9B52B9D}" type="datetimeFigureOut">
              <a:rPr lang="en-GB" smtClean="0"/>
              <a:pPr/>
              <a:t>09/04/2015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C248AB-E565-412B-9D95-9B07D6A4F3F3}" type="slidenum">
              <a:rPr lang="en-GB" smtClean="0"/>
              <a:pPr/>
              <a:t>‹#›</a:t>
            </a:fld>
            <a:endParaRPr lang="en-GB"/>
          </a:p>
        </p:txBody>
      </p:sp>
    </p:spTree>
    <p:extLst>
      <p:ext uri="{BB962C8B-B14F-4D97-AF65-F5344CB8AC3E}">
        <p14:creationId xmlns:p14="http://schemas.microsoft.com/office/powerpoint/2010/main" val="399828162"/>
      </p:ext>
    </p:extLst>
  </p:cSld>
  <p:clrMap bg1="lt1" tx1="dk1" bg2="lt2" tx2="dk2" accent1="accent1" accent2="accent2" accent3="accent3" accent4="accent4" accent5="accent5" accent6="accent6" hlink="hlink" folHlink="folHlink"/>
  <p:sldLayoutIdLst>
    <p:sldLayoutId id="2147483932" r:id="rId1"/>
    <p:sldLayoutId id="2147483933" r:id="rId2"/>
    <p:sldLayoutId id="2147483934" r:id="rId3"/>
    <p:sldLayoutId id="2147483935" r:id="rId4"/>
    <p:sldLayoutId id="2147483936" r:id="rId5"/>
    <p:sldLayoutId id="2147483937" r:id="rId6"/>
    <p:sldLayoutId id="2147483938" r:id="rId7"/>
    <p:sldLayoutId id="2147483939" r:id="rId8"/>
    <p:sldLayoutId id="2147483940" r:id="rId9"/>
    <p:sldLayoutId id="2147483941" r:id="rId10"/>
    <p:sldLayoutId id="2147483942" r:id="rId11"/>
    <p:sldLayoutId id="2147483943" r:id="rId12"/>
    <p:sldLayoutId id="2147483945" r:id="rId13"/>
    <p:sldLayoutId id="2147483946" r:id="rId14"/>
    <p:sldLayoutId id="2147483947" r:id="rId15"/>
    <p:sldLayoutId id="2147483948" r:id="rId16"/>
    <p:sldLayoutId id="2147483949" r:id="rId17"/>
    <p:sldLayoutId id="2147483951" r:id="rId18"/>
    <p:sldLayoutId id="2147483952" r:id="rId19"/>
    <p:sldLayoutId id="2147483703" r:id="rId20"/>
    <p:sldLayoutId id="2147483953" r:id="rId2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4.jpg"/><Relationship Id="rId4" Type="http://schemas.openxmlformats.org/officeDocument/2006/relationships/image" Target="../media/image3.gi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16.xml"/><Relationship Id="rId6" Type="http://schemas.openxmlformats.org/officeDocument/2006/relationships/image" Target="../media/image3.gif"/><Relationship Id="rId5" Type="http://schemas.openxmlformats.org/officeDocument/2006/relationships/image" Target="../media/image2.jpeg"/><Relationship Id="rId4" Type="http://schemas.openxmlformats.org/officeDocument/2006/relationships/hyperlink" Target="http://www.rmit.edu.au/dsc/sessionalstaf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21.xml"/><Relationship Id="rId6" Type="http://schemas.openxmlformats.org/officeDocument/2006/relationships/hyperlink" Target="http://www1.rmit.edu.au/staff/professionaldevelopment/ttp/sessionals" TargetMode="External"/><Relationship Id="rId5" Type="http://schemas.openxmlformats.org/officeDocument/2006/relationships/image" Target="../media/image3.gif"/><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18.xml"/><Relationship Id="rId5" Type="http://schemas.openxmlformats.org/officeDocument/2006/relationships/image" Target="../media/image3.gif"/><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80528" y="6497960"/>
            <a:ext cx="9577064" cy="360040"/>
          </a:xfrm>
          <a:prstGeom prst="roundRect">
            <a:avLst/>
          </a:prstGeom>
          <a:solidFill>
            <a:schemeClr val="accent2">
              <a:lumMod val="75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4294967295"/>
          </p:nvPr>
        </p:nvSpPr>
        <p:spPr>
          <a:xfrm>
            <a:off x="8280400" y="6400800"/>
            <a:ext cx="863600" cy="412750"/>
          </a:xfrm>
        </p:spPr>
        <p:txBody>
          <a:bodyPr/>
          <a:lstStyle/>
          <a:p>
            <a:fld id="{1EC248AB-E565-412B-9D95-9B07D6A4F3F3}" type="slidenum">
              <a:rPr lang="en-GB" smtClean="0">
                <a:solidFill>
                  <a:schemeClr val="accent6"/>
                </a:solidFill>
                <a:latin typeface="Arial Black" pitchFamily="34" charset="0"/>
              </a:rPr>
              <a:pPr/>
              <a:t>1</a:t>
            </a:fld>
            <a:r>
              <a:rPr lang="en-GB" dirty="0" smtClean="0">
                <a:solidFill>
                  <a:schemeClr val="accent6"/>
                </a:solidFill>
                <a:latin typeface="Arial Black" pitchFamily="34" charset="0"/>
              </a:rPr>
              <a:t> of 10</a:t>
            </a:r>
            <a:endParaRPr lang="en-GB" dirty="0">
              <a:solidFill>
                <a:schemeClr val="accent6"/>
              </a:solidFill>
              <a:latin typeface="Arial Black" pitchFamily="34" charset="0"/>
            </a:endParaRPr>
          </a:p>
        </p:txBody>
      </p:sp>
      <p:sp>
        <p:nvSpPr>
          <p:cNvPr id="7" name="Slide Number Placeholder 5"/>
          <p:cNvSpPr txBox="1">
            <a:spLocks/>
          </p:cNvSpPr>
          <p:nvPr/>
        </p:nvSpPr>
        <p:spPr>
          <a:xfrm>
            <a:off x="8028384" y="6401221"/>
            <a:ext cx="792088" cy="41215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smtClean="0">
              <a:ln>
                <a:noFill/>
              </a:ln>
              <a:solidFill>
                <a:schemeClr val="accent6"/>
              </a:solidFill>
              <a:effectLst/>
              <a:uLnTx/>
              <a:uFillTx/>
              <a:latin typeface="Arial Black" pitchFamily="34" charset="0"/>
              <a:ea typeface="+mn-ea"/>
              <a:cs typeface="+mn-cs"/>
            </a:endParaRPr>
          </a:p>
        </p:txBody>
      </p:sp>
      <p:cxnSp>
        <p:nvCxnSpPr>
          <p:cNvPr id="9" name="Straight Connector 8"/>
          <p:cNvCxnSpPr/>
          <p:nvPr/>
        </p:nvCxnSpPr>
        <p:spPr>
          <a:xfrm>
            <a:off x="35496" y="6741368"/>
            <a:ext cx="8712968" cy="0"/>
          </a:xfrm>
          <a:prstGeom prst="line">
            <a:avLst/>
          </a:prstGeom>
          <a:ln w="22225">
            <a:solidFill>
              <a:schemeClr val="accent6"/>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661248"/>
            <a:ext cx="1836432" cy="612489"/>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2360" y="5805264"/>
            <a:ext cx="1162050" cy="447675"/>
          </a:xfrm>
          <a:prstGeom prst="rect">
            <a:avLst/>
          </a:prstGeom>
        </p:spPr>
      </p:pic>
      <p:sp>
        <p:nvSpPr>
          <p:cNvPr id="4" name="TextBox 3"/>
          <p:cNvSpPr txBox="1"/>
          <p:nvPr/>
        </p:nvSpPr>
        <p:spPr>
          <a:xfrm>
            <a:off x="2789366" y="1700808"/>
            <a:ext cx="3837634" cy="2185213"/>
          </a:xfrm>
          <a:prstGeom prst="rect">
            <a:avLst/>
          </a:prstGeom>
          <a:noFill/>
        </p:spPr>
        <p:txBody>
          <a:bodyPr wrap="none" rtlCol="0">
            <a:spAutoFit/>
          </a:bodyPr>
          <a:lstStyle/>
          <a:p>
            <a:pPr algn="ctr"/>
            <a:r>
              <a:rPr lang="en-US" sz="2000" b="1" dirty="0" smtClean="0">
                <a:latin typeface="Museo 500"/>
                <a:cs typeface="Museo 500"/>
              </a:rPr>
              <a:t>Kellyann Geurts</a:t>
            </a:r>
          </a:p>
          <a:p>
            <a:pPr algn="ctr"/>
            <a:endParaRPr lang="en-US" dirty="0" smtClean="0">
              <a:latin typeface="Museo 500"/>
              <a:cs typeface="Museo 500"/>
            </a:endParaRPr>
          </a:p>
          <a:p>
            <a:pPr algn="ctr"/>
            <a:r>
              <a:rPr lang="en-US" dirty="0" smtClean="0">
                <a:latin typeface="Museo 500"/>
                <a:cs typeface="Museo 500"/>
              </a:rPr>
              <a:t>Senior Advisor Learning &amp; Teaching</a:t>
            </a:r>
          </a:p>
          <a:p>
            <a:pPr algn="ctr"/>
            <a:r>
              <a:rPr lang="en-US" sz="1600" dirty="0" smtClean="0">
                <a:latin typeface="Museo 500"/>
                <a:cs typeface="Museo 500"/>
              </a:rPr>
              <a:t>College of Design &amp; Social Context</a:t>
            </a:r>
          </a:p>
          <a:p>
            <a:pPr algn="ctr"/>
            <a:endParaRPr lang="en-US" sz="1600" dirty="0" smtClean="0">
              <a:latin typeface="Museo 500"/>
              <a:cs typeface="Museo 500"/>
            </a:endParaRPr>
          </a:p>
          <a:p>
            <a:pPr algn="ctr"/>
            <a:endParaRPr lang="en-US" sz="1600" dirty="0">
              <a:latin typeface="Museo 500"/>
              <a:cs typeface="Museo 500"/>
            </a:endParaRPr>
          </a:p>
          <a:p>
            <a:pPr algn="ctr"/>
            <a:r>
              <a:rPr lang="en-AU" sz="1400" u="sng" dirty="0" err="1">
                <a:solidFill>
                  <a:srgbClr val="0000FF"/>
                </a:solidFill>
                <a:latin typeface="Museo 500"/>
                <a:cs typeface="Museo 500"/>
              </a:rPr>
              <a:t>kellyann.geurts@rmit.edu.au</a:t>
            </a:r>
            <a:endParaRPr lang="en-AU" sz="1400" u="sng" dirty="0">
              <a:solidFill>
                <a:srgbClr val="0000FF"/>
              </a:solidFill>
              <a:latin typeface="Museo 500"/>
              <a:cs typeface="Museo 500"/>
            </a:endParaRPr>
          </a:p>
          <a:p>
            <a:pPr algn="ctr"/>
            <a:endParaRPr lang="en-US" sz="1600" dirty="0">
              <a:latin typeface="Museo 500"/>
              <a:cs typeface="Museo 500"/>
            </a:endParaRPr>
          </a:p>
        </p:txBody>
      </p:sp>
    </p:spTree>
  </p:cSld>
  <p:clrMapOvr>
    <a:masterClrMapping/>
  </p:clrMapOvr>
  <p:transition advClick="0" advTm="29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xit" presetSubtype="8" fill="hold" nodeType="afterEffect">
                                  <p:stCondLst>
                                    <p:cond delay="0"/>
                                  </p:stCondLst>
                                  <p:childTnLst>
                                    <p:anim calcmode="lin" valueType="num">
                                      <p:cBhvr>
                                        <p:cTn id="6" dur="30000"/>
                                        <p:tgtEl>
                                          <p:spTgt spid="9"/>
                                        </p:tgtEl>
                                        <p:attrNameLst>
                                          <p:attrName>ppt_x</p:attrName>
                                        </p:attrNameLst>
                                      </p:cBhvr>
                                      <p:tavLst>
                                        <p:tav tm="0">
                                          <p:val>
                                            <p:strVal val="ppt_x"/>
                                          </p:val>
                                        </p:tav>
                                        <p:tav tm="100000">
                                          <p:val>
                                            <p:strVal val="ppt_x-ppt_w/2"/>
                                          </p:val>
                                        </p:tav>
                                      </p:tavLst>
                                    </p:anim>
                                    <p:anim calcmode="lin" valueType="num">
                                      <p:cBhvr>
                                        <p:cTn id="7" dur="30000"/>
                                        <p:tgtEl>
                                          <p:spTgt spid="9"/>
                                        </p:tgtEl>
                                        <p:attrNameLst>
                                          <p:attrName>ppt_y</p:attrName>
                                        </p:attrNameLst>
                                      </p:cBhvr>
                                      <p:tavLst>
                                        <p:tav tm="0">
                                          <p:val>
                                            <p:strVal val="ppt_y"/>
                                          </p:val>
                                        </p:tav>
                                        <p:tav tm="100000">
                                          <p:val>
                                            <p:strVal val="ppt_y"/>
                                          </p:val>
                                        </p:tav>
                                      </p:tavLst>
                                    </p:anim>
                                    <p:anim calcmode="lin" valueType="num">
                                      <p:cBhvr>
                                        <p:cTn id="8" dur="30000"/>
                                        <p:tgtEl>
                                          <p:spTgt spid="9"/>
                                        </p:tgtEl>
                                        <p:attrNameLst>
                                          <p:attrName>ppt_w</p:attrName>
                                        </p:attrNameLst>
                                      </p:cBhvr>
                                      <p:tavLst>
                                        <p:tav tm="0">
                                          <p:val>
                                            <p:strVal val="ppt_w"/>
                                          </p:val>
                                        </p:tav>
                                        <p:tav tm="100000">
                                          <p:val>
                                            <p:fltVal val="0"/>
                                          </p:val>
                                        </p:tav>
                                      </p:tavLst>
                                    </p:anim>
                                    <p:anim calcmode="lin" valueType="num">
                                      <p:cBhvr>
                                        <p:cTn id="9" dur="30000"/>
                                        <p:tgtEl>
                                          <p:spTgt spid="9"/>
                                        </p:tgtEl>
                                        <p:attrNameLst>
                                          <p:attrName>ppt_h</p:attrName>
                                        </p:attrNameLst>
                                      </p:cBhvr>
                                      <p:tavLst>
                                        <p:tav tm="0">
                                          <p:val>
                                            <p:strVal val="ppt_h"/>
                                          </p:val>
                                        </p:tav>
                                        <p:tav tm="100000">
                                          <p:val>
                                            <p:strVal val="ppt_h"/>
                                          </p:val>
                                        </p:tav>
                                      </p:tavLst>
                                    </p:anim>
                                    <p:set>
                                      <p:cBhvr>
                                        <p:cTn id="10" dur="1" fill="hold">
                                          <p:stCondLst>
                                            <p:cond delay="29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80528" y="6497960"/>
            <a:ext cx="9577064" cy="360040"/>
          </a:xfrm>
          <a:prstGeom prst="roundRect">
            <a:avLst/>
          </a:prstGeom>
          <a:solidFill>
            <a:schemeClr val="accent2">
              <a:lumMod val="75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4294967295"/>
          </p:nvPr>
        </p:nvSpPr>
        <p:spPr>
          <a:xfrm>
            <a:off x="8712200" y="6400800"/>
            <a:ext cx="431800" cy="412750"/>
          </a:xfrm>
        </p:spPr>
        <p:txBody>
          <a:bodyPr/>
          <a:lstStyle/>
          <a:p>
            <a:fld id="{1EC248AB-E565-412B-9D95-9B07D6A4F3F3}" type="slidenum">
              <a:rPr lang="en-GB" smtClean="0">
                <a:solidFill>
                  <a:schemeClr val="accent6"/>
                </a:solidFill>
                <a:latin typeface="Arial Black" pitchFamily="34" charset="0"/>
              </a:rPr>
              <a:pPr/>
              <a:t>10</a:t>
            </a:fld>
            <a:endParaRPr lang="en-GB" dirty="0">
              <a:solidFill>
                <a:schemeClr val="accent6"/>
              </a:solidFill>
              <a:latin typeface="Arial Black" pitchFamily="34" charset="0"/>
            </a:endParaRPr>
          </a:p>
        </p:txBody>
      </p:sp>
      <p:sp>
        <p:nvSpPr>
          <p:cNvPr id="7" name="Slide Number Placeholder 5"/>
          <p:cNvSpPr txBox="1">
            <a:spLocks/>
          </p:cNvSpPr>
          <p:nvPr/>
        </p:nvSpPr>
        <p:spPr>
          <a:xfrm>
            <a:off x="8028384" y="6401221"/>
            <a:ext cx="792088" cy="41215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200" dirty="0">
                <a:solidFill>
                  <a:schemeClr val="accent6"/>
                </a:solidFill>
                <a:latin typeface="Arial Black" pitchFamily="34" charset="0"/>
              </a:rPr>
              <a:t>o</a:t>
            </a:r>
            <a:r>
              <a:rPr kumimoji="0" lang="en-GB" sz="1200" b="0" i="0" u="none" strike="noStrike" kern="1200" cap="none" spc="0" normalizeH="0" baseline="0" noProof="0" dirty="0" smtClean="0">
                <a:ln>
                  <a:noFill/>
                </a:ln>
                <a:solidFill>
                  <a:schemeClr val="accent6"/>
                </a:solidFill>
                <a:effectLst/>
                <a:uLnTx/>
                <a:uFillTx/>
                <a:latin typeface="Arial Black" pitchFamily="34" charset="0"/>
                <a:ea typeface="+mn-ea"/>
                <a:cs typeface="+mn-cs"/>
              </a:rPr>
              <a:t>f 10</a:t>
            </a:r>
          </a:p>
        </p:txBody>
      </p:sp>
      <p:cxnSp>
        <p:nvCxnSpPr>
          <p:cNvPr id="9" name="Straight Connector 8"/>
          <p:cNvCxnSpPr/>
          <p:nvPr/>
        </p:nvCxnSpPr>
        <p:spPr>
          <a:xfrm>
            <a:off x="35496" y="6741368"/>
            <a:ext cx="8712968" cy="0"/>
          </a:xfrm>
          <a:prstGeom prst="line">
            <a:avLst/>
          </a:prstGeom>
          <a:ln w="22225">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3419872" y="2348880"/>
            <a:ext cx="2455683" cy="369332"/>
          </a:xfrm>
          <a:prstGeom prst="rect">
            <a:avLst/>
          </a:prstGeom>
        </p:spPr>
        <p:txBody>
          <a:bodyPr wrap="none">
            <a:spAutoFit/>
          </a:bodyPr>
          <a:lstStyle/>
          <a:p>
            <a:pPr>
              <a:defRPr/>
            </a:pPr>
            <a:r>
              <a:rPr lang="en-AU" b="1" dirty="0" smtClean="0">
                <a:latin typeface="Museo 500"/>
                <a:cs typeface="Museo 500"/>
              </a:rPr>
              <a:t>evidence of success</a:t>
            </a:r>
            <a:endParaRPr lang="en-AU" b="1" dirty="0">
              <a:latin typeface="Museo 500"/>
              <a:cs typeface="Museo 500"/>
            </a:endParaRPr>
          </a:p>
        </p:txBody>
      </p:sp>
      <p:pic>
        <p:nvPicPr>
          <p:cNvPr id="15" name="Picture 14" descr="wordle 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1772816"/>
            <a:ext cx="9144000" cy="3214599"/>
          </a:xfrm>
          <a:prstGeom prst="rect">
            <a:avLst/>
          </a:prstGeom>
        </p:spPr>
      </p:pic>
    </p:spTree>
  </p:cSld>
  <p:clrMapOvr>
    <a:masterClrMapping/>
  </p:clrMapOvr>
  <p:transition advClick="0" advTm="3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xit" presetSubtype="8" fill="hold" nodeType="clickEffect">
                                  <p:stCondLst>
                                    <p:cond delay="0"/>
                                  </p:stCondLst>
                                  <p:childTnLst>
                                    <p:anim calcmode="lin" valueType="num">
                                      <p:cBhvr>
                                        <p:cTn id="6" dur="20000"/>
                                        <p:tgtEl>
                                          <p:spTgt spid="9"/>
                                        </p:tgtEl>
                                        <p:attrNameLst>
                                          <p:attrName>ppt_x</p:attrName>
                                        </p:attrNameLst>
                                      </p:cBhvr>
                                      <p:tavLst>
                                        <p:tav tm="0">
                                          <p:val>
                                            <p:strVal val="ppt_x"/>
                                          </p:val>
                                        </p:tav>
                                        <p:tav tm="100000">
                                          <p:val>
                                            <p:strVal val="ppt_x-ppt_w/2"/>
                                          </p:val>
                                        </p:tav>
                                      </p:tavLst>
                                    </p:anim>
                                    <p:anim calcmode="lin" valueType="num">
                                      <p:cBhvr>
                                        <p:cTn id="7" dur="20000"/>
                                        <p:tgtEl>
                                          <p:spTgt spid="9"/>
                                        </p:tgtEl>
                                        <p:attrNameLst>
                                          <p:attrName>ppt_y</p:attrName>
                                        </p:attrNameLst>
                                      </p:cBhvr>
                                      <p:tavLst>
                                        <p:tav tm="0">
                                          <p:val>
                                            <p:strVal val="ppt_y"/>
                                          </p:val>
                                        </p:tav>
                                        <p:tav tm="100000">
                                          <p:val>
                                            <p:strVal val="ppt_y"/>
                                          </p:val>
                                        </p:tav>
                                      </p:tavLst>
                                    </p:anim>
                                    <p:anim calcmode="lin" valueType="num">
                                      <p:cBhvr>
                                        <p:cTn id="8" dur="20000"/>
                                        <p:tgtEl>
                                          <p:spTgt spid="9"/>
                                        </p:tgtEl>
                                        <p:attrNameLst>
                                          <p:attrName>ppt_w</p:attrName>
                                        </p:attrNameLst>
                                      </p:cBhvr>
                                      <p:tavLst>
                                        <p:tav tm="0">
                                          <p:val>
                                            <p:strVal val="ppt_w"/>
                                          </p:val>
                                        </p:tav>
                                        <p:tav tm="100000">
                                          <p:val>
                                            <p:fltVal val="0"/>
                                          </p:val>
                                        </p:tav>
                                      </p:tavLst>
                                    </p:anim>
                                    <p:anim calcmode="lin" valueType="num">
                                      <p:cBhvr>
                                        <p:cTn id="9" dur="20000"/>
                                        <p:tgtEl>
                                          <p:spTgt spid="9"/>
                                        </p:tgtEl>
                                        <p:attrNameLst>
                                          <p:attrName>ppt_h</p:attrName>
                                        </p:attrNameLst>
                                      </p:cBhvr>
                                      <p:tavLst>
                                        <p:tav tm="0">
                                          <p:val>
                                            <p:strVal val="ppt_h"/>
                                          </p:val>
                                        </p:tav>
                                        <p:tav tm="100000">
                                          <p:val>
                                            <p:strVal val="ppt_h"/>
                                          </p:val>
                                        </p:tav>
                                      </p:tavLst>
                                    </p:anim>
                                    <p:set>
                                      <p:cBhvr>
                                        <p:cTn id="10" dur="1" fill="hold">
                                          <p:stCondLst>
                                            <p:cond delay="19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80528" y="6497960"/>
            <a:ext cx="9577064" cy="360040"/>
          </a:xfrm>
          <a:prstGeom prst="roundRect">
            <a:avLst/>
          </a:prstGeom>
          <a:solidFill>
            <a:schemeClr val="accent2">
              <a:lumMod val="75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4294967295"/>
          </p:nvPr>
        </p:nvSpPr>
        <p:spPr>
          <a:xfrm>
            <a:off x="8712200" y="6400800"/>
            <a:ext cx="431800" cy="412750"/>
          </a:xfrm>
        </p:spPr>
        <p:txBody>
          <a:bodyPr/>
          <a:lstStyle/>
          <a:p>
            <a:fld id="{1EC248AB-E565-412B-9D95-9B07D6A4F3F3}" type="slidenum">
              <a:rPr lang="en-GB" smtClean="0">
                <a:solidFill>
                  <a:schemeClr val="accent6"/>
                </a:solidFill>
                <a:latin typeface="Arial Black" pitchFamily="34" charset="0"/>
              </a:rPr>
              <a:pPr/>
              <a:t>2</a:t>
            </a:fld>
            <a:endParaRPr lang="en-GB" dirty="0">
              <a:solidFill>
                <a:schemeClr val="accent6"/>
              </a:solidFill>
              <a:latin typeface="Arial Black" pitchFamily="34" charset="0"/>
            </a:endParaRPr>
          </a:p>
        </p:txBody>
      </p:sp>
      <p:sp>
        <p:nvSpPr>
          <p:cNvPr id="7" name="Slide Number Placeholder 5"/>
          <p:cNvSpPr txBox="1">
            <a:spLocks/>
          </p:cNvSpPr>
          <p:nvPr/>
        </p:nvSpPr>
        <p:spPr>
          <a:xfrm>
            <a:off x="8028384" y="6401221"/>
            <a:ext cx="792088" cy="41215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200" dirty="0">
                <a:solidFill>
                  <a:schemeClr val="accent6"/>
                </a:solidFill>
                <a:latin typeface="Arial Black" pitchFamily="34" charset="0"/>
              </a:rPr>
              <a:t>o</a:t>
            </a:r>
            <a:r>
              <a:rPr kumimoji="0" lang="en-GB" sz="1200" b="0" i="0" u="none" strike="noStrike" kern="1200" cap="none" spc="0" normalizeH="0" baseline="0" noProof="0" dirty="0" smtClean="0">
                <a:ln>
                  <a:noFill/>
                </a:ln>
                <a:solidFill>
                  <a:schemeClr val="accent6"/>
                </a:solidFill>
                <a:effectLst/>
                <a:uLnTx/>
                <a:uFillTx/>
                <a:latin typeface="Arial Black" pitchFamily="34" charset="0"/>
                <a:ea typeface="+mn-ea"/>
                <a:cs typeface="+mn-cs"/>
              </a:rPr>
              <a:t>f 10</a:t>
            </a:r>
          </a:p>
        </p:txBody>
      </p:sp>
      <p:cxnSp>
        <p:nvCxnSpPr>
          <p:cNvPr id="9" name="Straight Connector 8"/>
          <p:cNvCxnSpPr/>
          <p:nvPr/>
        </p:nvCxnSpPr>
        <p:spPr>
          <a:xfrm>
            <a:off x="35496" y="6741368"/>
            <a:ext cx="8712968" cy="0"/>
          </a:xfrm>
          <a:prstGeom prst="line">
            <a:avLst/>
          </a:prstGeom>
          <a:ln w="22225">
            <a:solidFill>
              <a:schemeClr val="accent6"/>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661248"/>
            <a:ext cx="1836432" cy="612489"/>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2360" y="5805264"/>
            <a:ext cx="1162050" cy="447675"/>
          </a:xfrm>
          <a:prstGeom prst="rect">
            <a:avLst/>
          </a:prstGeom>
        </p:spPr>
      </p:pic>
      <p:sp>
        <p:nvSpPr>
          <p:cNvPr id="11" name="TextBox 10"/>
          <p:cNvSpPr txBox="1"/>
          <p:nvPr/>
        </p:nvSpPr>
        <p:spPr>
          <a:xfrm>
            <a:off x="683568" y="3645024"/>
            <a:ext cx="8316416" cy="369332"/>
          </a:xfrm>
          <a:prstGeom prst="rect">
            <a:avLst/>
          </a:prstGeom>
          <a:noFill/>
        </p:spPr>
        <p:txBody>
          <a:bodyPr wrap="square" rtlCol="0">
            <a:spAutoFit/>
          </a:bodyPr>
          <a:lstStyle/>
          <a:p>
            <a:pPr marL="285750" indent="-285750">
              <a:buFont typeface="Arial"/>
              <a:buChar char="•"/>
            </a:pPr>
            <a:r>
              <a:rPr lang="en-AU" dirty="0" smtClean="0">
                <a:latin typeface="Museo 500"/>
                <a:cs typeface="Museo 500"/>
              </a:rPr>
              <a:t>timely, practical professional learning for sessional staff in seven schools</a:t>
            </a:r>
            <a:endParaRPr lang="en-US" dirty="0">
              <a:latin typeface="Museo 500"/>
              <a:cs typeface="Museo 500"/>
            </a:endParaRPr>
          </a:p>
        </p:txBody>
      </p:sp>
      <p:pic>
        <p:nvPicPr>
          <p:cNvPr id="13" name="Picture 12" descr="ConnectingSessionalsSM.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83046" y="1412776"/>
            <a:ext cx="3733169" cy="1512168"/>
          </a:xfrm>
          <a:prstGeom prst="rect">
            <a:avLst/>
          </a:prstGeom>
        </p:spPr>
      </p:pic>
    </p:spTree>
  </p:cSld>
  <p:clrMapOvr>
    <a:masterClrMapping/>
  </p:clrMapOvr>
  <p:transition advClick="0" advTm="3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xit" presetSubtype="8" fill="hold" nodeType="clickEffect">
                                  <p:stCondLst>
                                    <p:cond delay="0"/>
                                  </p:stCondLst>
                                  <p:childTnLst>
                                    <p:anim calcmode="lin" valueType="num">
                                      <p:cBhvr>
                                        <p:cTn id="6" dur="20000"/>
                                        <p:tgtEl>
                                          <p:spTgt spid="9"/>
                                        </p:tgtEl>
                                        <p:attrNameLst>
                                          <p:attrName>ppt_x</p:attrName>
                                        </p:attrNameLst>
                                      </p:cBhvr>
                                      <p:tavLst>
                                        <p:tav tm="0">
                                          <p:val>
                                            <p:strVal val="ppt_x"/>
                                          </p:val>
                                        </p:tav>
                                        <p:tav tm="100000">
                                          <p:val>
                                            <p:strVal val="ppt_x-ppt_w/2"/>
                                          </p:val>
                                        </p:tav>
                                      </p:tavLst>
                                    </p:anim>
                                    <p:anim calcmode="lin" valueType="num">
                                      <p:cBhvr>
                                        <p:cTn id="7" dur="20000"/>
                                        <p:tgtEl>
                                          <p:spTgt spid="9"/>
                                        </p:tgtEl>
                                        <p:attrNameLst>
                                          <p:attrName>ppt_y</p:attrName>
                                        </p:attrNameLst>
                                      </p:cBhvr>
                                      <p:tavLst>
                                        <p:tav tm="0">
                                          <p:val>
                                            <p:strVal val="ppt_y"/>
                                          </p:val>
                                        </p:tav>
                                        <p:tav tm="100000">
                                          <p:val>
                                            <p:strVal val="ppt_y"/>
                                          </p:val>
                                        </p:tav>
                                      </p:tavLst>
                                    </p:anim>
                                    <p:anim calcmode="lin" valueType="num">
                                      <p:cBhvr>
                                        <p:cTn id="8" dur="20000"/>
                                        <p:tgtEl>
                                          <p:spTgt spid="9"/>
                                        </p:tgtEl>
                                        <p:attrNameLst>
                                          <p:attrName>ppt_w</p:attrName>
                                        </p:attrNameLst>
                                      </p:cBhvr>
                                      <p:tavLst>
                                        <p:tav tm="0">
                                          <p:val>
                                            <p:strVal val="ppt_w"/>
                                          </p:val>
                                        </p:tav>
                                        <p:tav tm="100000">
                                          <p:val>
                                            <p:fltVal val="0"/>
                                          </p:val>
                                        </p:tav>
                                      </p:tavLst>
                                    </p:anim>
                                    <p:anim calcmode="lin" valueType="num">
                                      <p:cBhvr>
                                        <p:cTn id="9" dur="20000"/>
                                        <p:tgtEl>
                                          <p:spTgt spid="9"/>
                                        </p:tgtEl>
                                        <p:attrNameLst>
                                          <p:attrName>ppt_h</p:attrName>
                                        </p:attrNameLst>
                                      </p:cBhvr>
                                      <p:tavLst>
                                        <p:tav tm="0">
                                          <p:val>
                                            <p:strVal val="ppt_h"/>
                                          </p:val>
                                        </p:tav>
                                        <p:tav tm="100000">
                                          <p:val>
                                            <p:strVal val="ppt_h"/>
                                          </p:val>
                                        </p:tav>
                                      </p:tavLst>
                                    </p:anim>
                                    <p:set>
                                      <p:cBhvr>
                                        <p:cTn id="10" dur="1" fill="hold">
                                          <p:stCondLst>
                                            <p:cond delay="19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36512" y="6474424"/>
            <a:ext cx="9577064" cy="360040"/>
          </a:xfrm>
          <a:prstGeom prst="roundRect">
            <a:avLst/>
          </a:prstGeom>
          <a:solidFill>
            <a:schemeClr val="accent2">
              <a:lumMod val="75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4294967295"/>
          </p:nvPr>
        </p:nvSpPr>
        <p:spPr>
          <a:xfrm>
            <a:off x="8712200" y="6376988"/>
            <a:ext cx="431800" cy="412750"/>
          </a:xfrm>
        </p:spPr>
        <p:txBody>
          <a:bodyPr/>
          <a:lstStyle/>
          <a:p>
            <a:fld id="{1EC248AB-E565-412B-9D95-9B07D6A4F3F3}" type="slidenum">
              <a:rPr lang="en-GB" smtClean="0">
                <a:solidFill>
                  <a:schemeClr val="accent6"/>
                </a:solidFill>
                <a:latin typeface="Arial Black" pitchFamily="34" charset="0"/>
              </a:rPr>
              <a:pPr/>
              <a:t>3</a:t>
            </a:fld>
            <a:endParaRPr lang="en-GB" dirty="0">
              <a:solidFill>
                <a:schemeClr val="accent6"/>
              </a:solidFill>
              <a:latin typeface="Arial Black" pitchFamily="34" charset="0"/>
            </a:endParaRPr>
          </a:p>
        </p:txBody>
      </p:sp>
      <p:sp>
        <p:nvSpPr>
          <p:cNvPr id="7" name="Slide Number Placeholder 5"/>
          <p:cNvSpPr txBox="1">
            <a:spLocks/>
          </p:cNvSpPr>
          <p:nvPr/>
        </p:nvSpPr>
        <p:spPr>
          <a:xfrm>
            <a:off x="8172400" y="6377685"/>
            <a:ext cx="792088" cy="41215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200" dirty="0">
                <a:solidFill>
                  <a:schemeClr val="accent6"/>
                </a:solidFill>
                <a:latin typeface="Arial Black" pitchFamily="34" charset="0"/>
              </a:rPr>
              <a:t>o</a:t>
            </a:r>
            <a:r>
              <a:rPr kumimoji="0" lang="en-GB" sz="1200" b="0" i="0" u="none" strike="noStrike" kern="1200" cap="none" spc="0" normalizeH="0" baseline="0" noProof="0" dirty="0" smtClean="0">
                <a:ln>
                  <a:noFill/>
                </a:ln>
                <a:solidFill>
                  <a:schemeClr val="accent6"/>
                </a:solidFill>
                <a:effectLst/>
                <a:uLnTx/>
                <a:uFillTx/>
                <a:latin typeface="Arial Black" pitchFamily="34" charset="0"/>
                <a:ea typeface="+mn-ea"/>
                <a:cs typeface="+mn-cs"/>
              </a:rPr>
              <a:t>f 10</a:t>
            </a:r>
          </a:p>
        </p:txBody>
      </p:sp>
      <p:cxnSp>
        <p:nvCxnSpPr>
          <p:cNvPr id="9" name="Straight Connector 8"/>
          <p:cNvCxnSpPr/>
          <p:nvPr/>
        </p:nvCxnSpPr>
        <p:spPr>
          <a:xfrm>
            <a:off x="179512" y="6717832"/>
            <a:ext cx="8712968" cy="0"/>
          </a:xfrm>
          <a:prstGeom prst="line">
            <a:avLst/>
          </a:prstGeom>
          <a:ln w="22225">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72008" y="-27384"/>
            <a:ext cx="9252520" cy="6654127"/>
          </a:xfrm>
          <a:prstGeom prst="rect">
            <a:avLst/>
          </a:prstGeom>
        </p:spPr>
        <p:txBody>
          <a:bodyPr wrap="square">
            <a:spAutoFit/>
          </a:bodyPr>
          <a:lstStyle/>
          <a:p>
            <a:pPr algn="just"/>
            <a:r>
              <a:rPr lang="en-US" sz="820" dirty="0">
                <a:solidFill>
                  <a:schemeClr val="bg1">
                    <a:lumMod val="50000"/>
                  </a:schemeClr>
                </a:solidFill>
              </a:rPr>
              <a:t>Lecturing - Providing career advice to students - Course preparation, towards the outcome of course coordination - Incorporating RMIT workshop and material/technology facilities - Overseas studios </a:t>
            </a:r>
            <a:r>
              <a:rPr lang="en-US" sz="820" dirty="0" smtClean="0">
                <a:solidFill>
                  <a:schemeClr val="bg1">
                    <a:lumMod val="50000"/>
                  </a:schemeClr>
                </a:solidFill>
              </a:rPr>
              <a:t>- Assignment </a:t>
            </a:r>
            <a:r>
              <a:rPr lang="en-US" sz="820" dirty="0">
                <a:solidFill>
                  <a:schemeClr val="bg1">
                    <a:lumMod val="50000"/>
                  </a:schemeClr>
                </a:solidFill>
              </a:rPr>
              <a:t>and test marking - Preparing classes - Combining technical and academic knowledge </a:t>
            </a:r>
            <a:r>
              <a:rPr lang="en-US" sz="820" dirty="0" smtClean="0">
                <a:solidFill>
                  <a:schemeClr val="bg1">
                    <a:lumMod val="50000"/>
                  </a:schemeClr>
                </a:solidFill>
              </a:rPr>
              <a:t>- Black </a:t>
            </a:r>
            <a:r>
              <a:rPr lang="en-US" sz="820" dirty="0">
                <a:solidFill>
                  <a:schemeClr val="bg1">
                    <a:lumMod val="50000"/>
                  </a:schemeClr>
                </a:solidFill>
              </a:rPr>
              <a:t>Board skills and knowledge - some of the finer points - Smart boards - how to use and integrate into lectures - Overview on the various avenues for assistance both administrative and teaching/research student centered learning teaching with technology preparing classes - Teaching with technology - Action learning - Peer review (students providing feedback to other students) innovative teaching skills; assessment; and new technology use as teaching aid - I am interested in aligning online delivery or support (</a:t>
            </a:r>
            <a:r>
              <a:rPr lang="en-US" sz="820" dirty="0" err="1">
                <a:solidFill>
                  <a:schemeClr val="bg1">
                    <a:lumMod val="50000"/>
                  </a:schemeClr>
                </a:solidFill>
              </a:rPr>
              <a:t>ie</a:t>
            </a:r>
            <a:r>
              <a:rPr lang="en-US" sz="820" dirty="0">
                <a:solidFill>
                  <a:schemeClr val="bg1">
                    <a:lumMod val="50000"/>
                  </a:schemeClr>
                </a:solidFill>
              </a:rPr>
              <a:t> blackboard) with my face to face teaching in a way that enhances student experience without creating the sense that it is INSTEAD of coming to class - Language Numeracy Literacy - Managing competing demands/needs of students - Managing dominance by students </a:t>
            </a:r>
            <a:r>
              <a:rPr lang="en-US" sz="820" dirty="0" smtClean="0">
                <a:solidFill>
                  <a:schemeClr val="bg1">
                    <a:lumMod val="50000"/>
                  </a:schemeClr>
                </a:solidFill>
              </a:rPr>
              <a:t>- More inclusive/interactive sessions - </a:t>
            </a:r>
            <a:r>
              <a:rPr lang="en-US" sz="820" dirty="0">
                <a:solidFill>
                  <a:schemeClr val="bg1">
                    <a:lumMod val="50000"/>
                  </a:schemeClr>
                </a:solidFill>
              </a:rPr>
              <a:t>Use of incorporating technology, example embedding YouTube's into PowerPoint slides or using my </a:t>
            </a:r>
            <a:r>
              <a:rPr lang="en-US" sz="820" dirty="0" err="1">
                <a:solidFill>
                  <a:schemeClr val="bg1">
                    <a:lumMod val="50000"/>
                  </a:schemeClr>
                </a:solidFill>
              </a:rPr>
              <a:t>IPad</a:t>
            </a:r>
            <a:r>
              <a:rPr lang="en-US" sz="820" dirty="0">
                <a:solidFill>
                  <a:schemeClr val="bg1">
                    <a:lumMod val="50000"/>
                  </a:schemeClr>
                </a:solidFill>
              </a:rPr>
              <a:t> in some classes to share material rather than RMIT computer - Being resourceful when you have not IT - Managing cultural diversity where students have extremely little English -Being efficient in providing feedback (matter of skimming through?) Inclusive teaching - for blind students and physical disability Interpreting, translating, cultural aspects and social values -  Technology in the classroom motivating students managing class time group activities - Incorporating new ICT into teaching and learning, developing professional writing skills in my students cultural diversity and inclusive teaching, and teaching to diverse groups in general (e.g. different abilities, professional streams) - using the learning space more effectively/creatively - Student Centered Learning; Cultural Diversity; and Flexible Assessment - Managing cultural diversity - Teaching in new learning spaces - Teaching with technology - On-Line learning - Work Integrated Learning - Team teaching across subjects - Teaching with Technology - Work integrated Learning - Teaching in new learning spaces - Developing better techniques for working with international students - Student centered learning teaching with Technology - Offering flexible assessment - Blackboard Assessment, student centered learning, encouraging participation esp. with international students - How to cope with mental health issues within the class room? - How to cope with students who need individual tuition within a group class? - Integrating online and Face-to-face streams to be one stream - Developing a toolbox of technology to support online engaged learning (then using those tools in the course) - Developing a scaffolding approach to support online engaged learning (not distance learning) -Preparing assessments/ writing briefs - Teaching with technology to </a:t>
            </a:r>
            <a:r>
              <a:rPr lang="en-US" sz="820" dirty="0" err="1">
                <a:solidFill>
                  <a:schemeClr val="bg1">
                    <a:lumMod val="50000"/>
                  </a:schemeClr>
                </a:solidFill>
              </a:rPr>
              <a:t>optimise</a:t>
            </a:r>
            <a:r>
              <a:rPr lang="en-US" sz="820" dirty="0">
                <a:solidFill>
                  <a:schemeClr val="bg1">
                    <a:lumMod val="50000"/>
                  </a:schemeClr>
                </a:solidFill>
              </a:rPr>
              <a:t> class time - Working with students to encourage attendance and time management of assessments- motivating students- Rubrics - preparing classes and identifying and delivering upon key learning objectives for students - Rubric writing - managing cultural diversity practicing inclusive teaching - Etching with technology - more use of projectors/electronic whiteboards for group critiques -Teaching in spaces with facilities for cardboard model making to further develop conceptual models -Real world resources and learning based on industry best practice online education - strategic use of technology Student Centered Learning, Course design, - Managing group work challenges (shared contributions and shared marks) -- Teaching students with major English language problems - Developing topics for group assignments work integrated learning - Peer assessment - Kinesthetic learning - Working in new learning spaces (online) - Engaging with students - Making classes as interesting as possible - Teaching 'worthwhile' material - Using technology effectively - Student centered learning - Feedback - Time management and teaching, especially for: marking, tutorial preparation and lecture preparation - Improving re-employment and long-term teaching career prospects (because this does improve teaching) - Use of online learning spaces such as Blackboard - Conducting student group tutorials / critiques - Managing cultural diversity - Managing DLU - Understanding how to help students that are of lower skill level - Attitudes and approaches to integrating students fresh from High school into University learning - Teaching in learning specs - Curriculum development - Team teaching - Working with Electronic Whiteboards inclusiveness, feedback, - Expanding use of technology for greater efficiency - Better all-round PD to counter 'sessional' isolation - Increased connections to other course in my area - Working with difficult students and managing the difference between mature age students and school leavers - Providing feedback - How to motivate uninterested students - Lecturing skills development inclusive teaching - curriculum planning, knowing about teaching resources and current pedagogical knowledge - Developing expertise in a wider range of courses; </a:t>
            </a:r>
            <a:r>
              <a:rPr lang="en-US" sz="820" dirty="0" err="1">
                <a:solidFill>
                  <a:schemeClr val="bg1">
                    <a:lumMod val="50000"/>
                  </a:schemeClr>
                </a:solidFill>
              </a:rPr>
              <a:t>eg</a:t>
            </a:r>
            <a:r>
              <a:rPr lang="en-US" sz="820" dirty="0">
                <a:solidFill>
                  <a:schemeClr val="bg1">
                    <a:lumMod val="50000"/>
                  </a:schemeClr>
                </a:solidFill>
              </a:rPr>
              <a:t> have mainly taught Numeracy but also interested in Teaching and Learning </a:t>
            </a:r>
            <a:r>
              <a:rPr lang="en-US" sz="820" dirty="0" err="1">
                <a:solidFill>
                  <a:schemeClr val="bg1">
                    <a:lumMod val="50000"/>
                  </a:schemeClr>
                </a:solidFill>
              </a:rPr>
              <a:t>etc</a:t>
            </a:r>
            <a:r>
              <a:rPr lang="en-US" sz="820" dirty="0">
                <a:solidFill>
                  <a:schemeClr val="bg1">
                    <a:lumMod val="50000"/>
                  </a:schemeClr>
                </a:solidFill>
              </a:rPr>
              <a:t> - Teaching: interest is in flexible, collaborative approaches and student involvement - Working collaboratively in a team... how to connect with full time academics to get this happening regularly - Promoting class discussion - Making tutorials engaging e-Learning - Broadening scope of teaching - Technology available to staff - Ensuring students are engaged - Developing their skills - Giving better feedback - Time management during class &amp; preparing classes - Writing course material/project briefs - online History and Theory - Communication Technology - Using technology -  Preparing classes (differences across different levels) -  It would be great to be able to use all the technology on offer in the new rooms networking and becoming part of a team - Having access and knowing administrative staff so every day problems can be solved </a:t>
            </a:r>
            <a:r>
              <a:rPr lang="en-US" sz="820" dirty="0" err="1">
                <a:solidFill>
                  <a:schemeClr val="bg1">
                    <a:lumMod val="50000"/>
                  </a:schemeClr>
                </a:solidFill>
              </a:rPr>
              <a:t>eg</a:t>
            </a:r>
            <a:r>
              <a:rPr lang="en-US" sz="820" dirty="0">
                <a:solidFill>
                  <a:schemeClr val="bg1">
                    <a:lumMod val="50000"/>
                  </a:schemeClr>
                </a:solidFill>
              </a:rPr>
              <a:t>. Rooms double booked -  Enhancing teaching with technology - Career paths for sessional lecturers - Developing positive relationships with adult students - Student centered learning with large classes - Scaffolding students with low literacy into university level study ; feedback and assessment - Providing feedback and future direction - Development of assessment tasks and criteria - New ways of classroom engagement </a:t>
            </a:r>
            <a:r>
              <a:rPr lang="en-US" sz="820" dirty="0" err="1">
                <a:solidFill>
                  <a:schemeClr val="bg1">
                    <a:lumMod val="50000"/>
                  </a:schemeClr>
                </a:solidFill>
              </a:rPr>
              <a:t>utilising</a:t>
            </a:r>
            <a:r>
              <a:rPr lang="en-US" sz="820" dirty="0">
                <a:solidFill>
                  <a:schemeClr val="bg1">
                    <a:lumMod val="50000"/>
                  </a:schemeClr>
                </a:solidFill>
              </a:rPr>
              <a:t> on-line tools for assessment and learning - Lecturing to large groups - how to use technology - Improving student participation in discussions - Providing feedback - Improving a technological approach to teaching - The psychology behind effective learning and teaching - How to develop more effective team work among students - How to get poor/uninterested students to do more work - Knowledge of 3d printing and the use of the myriad of sophisticated machinery the school now has at it's disposal - Enhancing student engagement - Alternative teaching methods - Activity based learning -  Preparing classes test - Alternative assessment methodologies - Integration of cross-disciplinary teaching/learning - Further refinement of course development/planning - new technology - better handle on technology - working with blackboard - New teaching technologies , online teaching strategies, collaborative methods in teaching - Online assessment - Dealing with late submissions - Dealing with students with English as their second language - providing constructive feedback and criticism, providing lively discussions and group activities in class - Using available technology in the classroom - Strategies to assist students with anxiety or mental health issues - Learning habits of adults and teaching methods accordingly - Catering to newly graduated high school students vs. mature age students - Characteristics of gen y vs. gen x, and difference in teaching methods for both - Course planning - Assessment methods - Blackboard - New and existing technology resources available in the faculty. (Robots, 3d printing etc.) - Teaching techniques for developing strong class discussion / student self critique - Use of technology - teaching and learning tools, links to assessment - Feedback - embedding in teaching, learning and assessment - Thinking Cultures - routines, reflective practices - Use of Blackboard - Preparation of teaching material - Assessment of students individual ability early in the semester via Development of my own materials to compliment the topics covered by the course - More effective communication in terms of explaining ideas, assessment requirements and related issues - Interactive teaching - Time management - </a:t>
            </a:r>
            <a:r>
              <a:rPr lang="en-US" sz="820" dirty="0" err="1">
                <a:solidFill>
                  <a:schemeClr val="bg1">
                    <a:lumMod val="50000"/>
                  </a:schemeClr>
                </a:solidFill>
              </a:rPr>
              <a:t>ie</a:t>
            </a:r>
            <a:r>
              <a:rPr lang="en-US" sz="820" dirty="0">
                <a:solidFill>
                  <a:schemeClr val="bg1">
                    <a:lumMod val="50000"/>
                  </a:schemeClr>
                </a:solidFill>
              </a:rPr>
              <a:t>: not spending more than the allotted marking time - It's sometimes impossible! - offering flexible assessment teaching with technology practicing inclusive teaching - Reviewing students, Student encouragement, technology - I would like to know more about some of the new technology in building 80 - Structure of lecture Curriculum / Design Creative methods of presentation Teaching with technology - Managing cultural diversity - Practicing student centered learning - Offering flexible Assessment - Strategies to quicker manage assessment and feedback (</a:t>
            </a:r>
            <a:r>
              <a:rPr lang="en-US" sz="820" dirty="0" err="1">
                <a:solidFill>
                  <a:schemeClr val="bg1">
                    <a:lumMod val="50000"/>
                  </a:schemeClr>
                </a:solidFill>
              </a:rPr>
              <a:t>eg</a:t>
            </a:r>
            <a:r>
              <a:rPr lang="en-US" sz="820" dirty="0">
                <a:solidFill>
                  <a:schemeClr val="bg1">
                    <a:lumMod val="50000"/>
                  </a:schemeClr>
                </a:solidFill>
              </a:rPr>
              <a:t> I have heard that self-assessment can be advantageous but don't know how to go about this). - Strategies for group projects and assessments in class (all of my learning experiences as a student were individual solo work, as has been most of my teaching experience) - Developing programs for sessional staff to convert studio/teaching outcomes into research inclusive teaching, student centered learning, cultural diversity - Producing and using excel spreadsheets for marking - Advanced use and potential of blackboard - What teaching resources are available and how to access them? - Preparing lecture notes, managing marking loads, time management - Preparing classes, time management during class, </a:t>
            </a:r>
            <a:r>
              <a:rPr lang="en-US" sz="820" dirty="0" err="1">
                <a:solidFill>
                  <a:schemeClr val="bg1">
                    <a:lumMod val="50000"/>
                  </a:schemeClr>
                </a:solidFill>
              </a:rPr>
              <a:t>practising</a:t>
            </a:r>
            <a:r>
              <a:rPr lang="en-US" sz="820" dirty="0">
                <a:solidFill>
                  <a:schemeClr val="bg1">
                    <a:lumMod val="50000"/>
                  </a:schemeClr>
                </a:solidFill>
              </a:rPr>
              <a:t> - new learning ideas - Running a tutorial - Teaching students with disability (intellectual and/or physical) - Cultural diversity - Building teaching and learning resources for adult learners - Assessing authentic learning - Planning for different learners with one assessment task - Providing feedback - Using more of the electronic whiteboard and associated software - Effective writing of comments on assessment pieces - Promoting an interactive classroom setting</a:t>
            </a:r>
            <a:endParaRPr lang="en-AU" sz="820" dirty="0">
              <a:solidFill>
                <a:schemeClr val="bg1">
                  <a:lumMod val="50000"/>
                </a:schemeClr>
              </a:solidFill>
            </a:endParaRPr>
          </a:p>
          <a:p>
            <a:r>
              <a:rPr lang="en-US" sz="820" dirty="0"/>
              <a:t> </a:t>
            </a:r>
            <a:endParaRPr lang="en-AU" sz="820" dirty="0"/>
          </a:p>
        </p:txBody>
      </p:sp>
      <p:sp>
        <p:nvSpPr>
          <p:cNvPr id="8" name="Rectangle 7"/>
          <p:cNvSpPr/>
          <p:nvPr/>
        </p:nvSpPr>
        <p:spPr>
          <a:xfrm>
            <a:off x="1907704" y="2708920"/>
            <a:ext cx="5327099" cy="646331"/>
          </a:xfrm>
          <a:prstGeom prst="rect">
            <a:avLst/>
          </a:prstGeom>
        </p:spPr>
        <p:txBody>
          <a:bodyPr wrap="none">
            <a:spAutoFit/>
          </a:bodyPr>
          <a:lstStyle/>
          <a:p>
            <a:pPr>
              <a:defRPr/>
            </a:pPr>
            <a:r>
              <a:rPr lang="en-AU" sz="3600" dirty="0">
                <a:latin typeface="Museo 500"/>
                <a:cs typeface="Museo 500"/>
              </a:rPr>
              <a:t>w</a:t>
            </a:r>
            <a:r>
              <a:rPr lang="en-AU" sz="3600" dirty="0" smtClean="0">
                <a:latin typeface="Museo 500"/>
                <a:cs typeface="Museo 500"/>
              </a:rPr>
              <a:t>hat sessional staff want</a:t>
            </a:r>
            <a:endParaRPr lang="en-AU" sz="3600" dirty="0">
              <a:latin typeface="Museo 500"/>
              <a:cs typeface="Museo 500"/>
            </a:endParaRPr>
          </a:p>
        </p:txBody>
      </p:sp>
    </p:spTree>
  </p:cSld>
  <p:clrMapOvr>
    <a:masterClrMapping/>
  </p:clrMapOvr>
  <p:transition advClick="0" advTm="3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xit" presetSubtype="8" fill="hold" nodeType="clickEffect">
                                  <p:stCondLst>
                                    <p:cond delay="0"/>
                                  </p:stCondLst>
                                  <p:childTnLst>
                                    <p:anim calcmode="lin" valueType="num">
                                      <p:cBhvr>
                                        <p:cTn id="6" dur="20000"/>
                                        <p:tgtEl>
                                          <p:spTgt spid="9"/>
                                        </p:tgtEl>
                                        <p:attrNameLst>
                                          <p:attrName>ppt_x</p:attrName>
                                        </p:attrNameLst>
                                      </p:cBhvr>
                                      <p:tavLst>
                                        <p:tav tm="0">
                                          <p:val>
                                            <p:strVal val="ppt_x"/>
                                          </p:val>
                                        </p:tav>
                                        <p:tav tm="100000">
                                          <p:val>
                                            <p:strVal val="ppt_x-ppt_w/2"/>
                                          </p:val>
                                        </p:tav>
                                      </p:tavLst>
                                    </p:anim>
                                    <p:anim calcmode="lin" valueType="num">
                                      <p:cBhvr>
                                        <p:cTn id="7" dur="20000"/>
                                        <p:tgtEl>
                                          <p:spTgt spid="9"/>
                                        </p:tgtEl>
                                        <p:attrNameLst>
                                          <p:attrName>ppt_y</p:attrName>
                                        </p:attrNameLst>
                                      </p:cBhvr>
                                      <p:tavLst>
                                        <p:tav tm="0">
                                          <p:val>
                                            <p:strVal val="ppt_y"/>
                                          </p:val>
                                        </p:tav>
                                        <p:tav tm="100000">
                                          <p:val>
                                            <p:strVal val="ppt_y"/>
                                          </p:val>
                                        </p:tav>
                                      </p:tavLst>
                                    </p:anim>
                                    <p:anim calcmode="lin" valueType="num">
                                      <p:cBhvr>
                                        <p:cTn id="8" dur="20000"/>
                                        <p:tgtEl>
                                          <p:spTgt spid="9"/>
                                        </p:tgtEl>
                                        <p:attrNameLst>
                                          <p:attrName>ppt_w</p:attrName>
                                        </p:attrNameLst>
                                      </p:cBhvr>
                                      <p:tavLst>
                                        <p:tav tm="0">
                                          <p:val>
                                            <p:strVal val="ppt_w"/>
                                          </p:val>
                                        </p:tav>
                                        <p:tav tm="100000">
                                          <p:val>
                                            <p:fltVal val="0"/>
                                          </p:val>
                                        </p:tav>
                                      </p:tavLst>
                                    </p:anim>
                                    <p:anim calcmode="lin" valueType="num">
                                      <p:cBhvr>
                                        <p:cTn id="9" dur="20000"/>
                                        <p:tgtEl>
                                          <p:spTgt spid="9"/>
                                        </p:tgtEl>
                                        <p:attrNameLst>
                                          <p:attrName>ppt_h</p:attrName>
                                        </p:attrNameLst>
                                      </p:cBhvr>
                                      <p:tavLst>
                                        <p:tav tm="0">
                                          <p:val>
                                            <p:strVal val="ppt_h"/>
                                          </p:val>
                                        </p:tav>
                                        <p:tav tm="100000">
                                          <p:val>
                                            <p:strVal val="ppt_h"/>
                                          </p:val>
                                        </p:tav>
                                      </p:tavLst>
                                    </p:anim>
                                    <p:set>
                                      <p:cBhvr>
                                        <p:cTn id="10" dur="1" fill="hold">
                                          <p:stCondLst>
                                            <p:cond delay="19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80528" y="6497960"/>
            <a:ext cx="9577064" cy="360040"/>
          </a:xfrm>
          <a:prstGeom prst="roundRect">
            <a:avLst/>
          </a:prstGeom>
          <a:solidFill>
            <a:schemeClr val="accent2">
              <a:lumMod val="75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4294967295"/>
          </p:nvPr>
        </p:nvSpPr>
        <p:spPr>
          <a:xfrm>
            <a:off x="8712200" y="6400800"/>
            <a:ext cx="431800" cy="412750"/>
          </a:xfrm>
        </p:spPr>
        <p:txBody>
          <a:bodyPr/>
          <a:lstStyle/>
          <a:p>
            <a:fld id="{1EC248AB-E565-412B-9D95-9B07D6A4F3F3}" type="slidenum">
              <a:rPr lang="en-GB" smtClean="0">
                <a:solidFill>
                  <a:schemeClr val="accent6"/>
                </a:solidFill>
                <a:latin typeface="Arial Black" pitchFamily="34" charset="0"/>
              </a:rPr>
              <a:pPr/>
              <a:t>4</a:t>
            </a:fld>
            <a:endParaRPr lang="en-GB" dirty="0">
              <a:solidFill>
                <a:schemeClr val="accent6"/>
              </a:solidFill>
              <a:latin typeface="Arial Black" pitchFamily="34" charset="0"/>
            </a:endParaRPr>
          </a:p>
        </p:txBody>
      </p:sp>
      <p:sp>
        <p:nvSpPr>
          <p:cNvPr id="7" name="Slide Number Placeholder 5"/>
          <p:cNvSpPr txBox="1">
            <a:spLocks/>
          </p:cNvSpPr>
          <p:nvPr/>
        </p:nvSpPr>
        <p:spPr>
          <a:xfrm>
            <a:off x="8028384" y="6401221"/>
            <a:ext cx="792088" cy="41215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200" dirty="0">
                <a:solidFill>
                  <a:schemeClr val="accent6"/>
                </a:solidFill>
                <a:latin typeface="Arial Black" pitchFamily="34" charset="0"/>
              </a:rPr>
              <a:t>o</a:t>
            </a:r>
            <a:r>
              <a:rPr kumimoji="0" lang="en-GB" sz="1200" b="0" i="0" u="none" strike="noStrike" kern="1200" cap="none" spc="0" normalizeH="0" baseline="0" noProof="0" dirty="0" smtClean="0">
                <a:ln>
                  <a:noFill/>
                </a:ln>
                <a:solidFill>
                  <a:schemeClr val="accent6"/>
                </a:solidFill>
                <a:effectLst/>
                <a:uLnTx/>
                <a:uFillTx/>
                <a:latin typeface="Arial Black" pitchFamily="34" charset="0"/>
                <a:ea typeface="+mn-ea"/>
                <a:cs typeface="+mn-cs"/>
              </a:rPr>
              <a:t>f 10</a:t>
            </a:r>
          </a:p>
        </p:txBody>
      </p:sp>
      <p:cxnSp>
        <p:nvCxnSpPr>
          <p:cNvPr id="9" name="Straight Connector 8"/>
          <p:cNvCxnSpPr/>
          <p:nvPr/>
        </p:nvCxnSpPr>
        <p:spPr>
          <a:xfrm>
            <a:off x="35496" y="6741368"/>
            <a:ext cx="8712968" cy="0"/>
          </a:xfrm>
          <a:prstGeom prst="line">
            <a:avLst/>
          </a:prstGeom>
          <a:ln w="22225">
            <a:solidFill>
              <a:schemeClr val="accent6"/>
            </a:solidFill>
          </a:ln>
        </p:spPr>
        <p:style>
          <a:lnRef idx="1">
            <a:schemeClr val="accent1"/>
          </a:lnRef>
          <a:fillRef idx="0">
            <a:schemeClr val="accent1"/>
          </a:fillRef>
          <a:effectRef idx="0">
            <a:schemeClr val="accent1"/>
          </a:effectRef>
          <a:fontRef idx="minor">
            <a:schemeClr val="tx1"/>
          </a:fontRef>
        </p:style>
      </p:cxnSp>
      <p:pic>
        <p:nvPicPr>
          <p:cNvPr id="11" name="Picture 10" descr="ConnectingSessionalsS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3659" y="332656"/>
            <a:ext cx="2488781" cy="1008112"/>
          </a:xfrm>
          <a:prstGeom prst="rect">
            <a:avLst/>
          </a:prstGeom>
        </p:spPr>
      </p:pic>
      <p:graphicFrame>
        <p:nvGraphicFramePr>
          <p:cNvPr id="10" name="Chart 9"/>
          <p:cNvGraphicFramePr/>
          <p:nvPr>
            <p:extLst>
              <p:ext uri="{D42A27DB-BD31-4B8C-83A1-F6EECF244321}">
                <p14:modId xmlns:p14="http://schemas.microsoft.com/office/powerpoint/2010/main" val="292131791"/>
              </p:ext>
            </p:extLst>
          </p:nvPr>
        </p:nvGraphicFramePr>
        <p:xfrm>
          <a:off x="1331640" y="1628800"/>
          <a:ext cx="6876764" cy="3816424"/>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advClick="0" advTm="3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xit" presetSubtype="8" fill="hold" nodeType="clickEffect">
                                  <p:stCondLst>
                                    <p:cond delay="0"/>
                                  </p:stCondLst>
                                  <p:childTnLst>
                                    <p:anim calcmode="lin" valueType="num">
                                      <p:cBhvr>
                                        <p:cTn id="6" dur="20000"/>
                                        <p:tgtEl>
                                          <p:spTgt spid="9"/>
                                        </p:tgtEl>
                                        <p:attrNameLst>
                                          <p:attrName>ppt_x</p:attrName>
                                        </p:attrNameLst>
                                      </p:cBhvr>
                                      <p:tavLst>
                                        <p:tav tm="0">
                                          <p:val>
                                            <p:strVal val="ppt_x"/>
                                          </p:val>
                                        </p:tav>
                                        <p:tav tm="100000">
                                          <p:val>
                                            <p:strVal val="ppt_x-ppt_w/2"/>
                                          </p:val>
                                        </p:tav>
                                      </p:tavLst>
                                    </p:anim>
                                    <p:anim calcmode="lin" valueType="num">
                                      <p:cBhvr>
                                        <p:cTn id="7" dur="20000"/>
                                        <p:tgtEl>
                                          <p:spTgt spid="9"/>
                                        </p:tgtEl>
                                        <p:attrNameLst>
                                          <p:attrName>ppt_y</p:attrName>
                                        </p:attrNameLst>
                                      </p:cBhvr>
                                      <p:tavLst>
                                        <p:tav tm="0">
                                          <p:val>
                                            <p:strVal val="ppt_y"/>
                                          </p:val>
                                        </p:tav>
                                        <p:tav tm="100000">
                                          <p:val>
                                            <p:strVal val="ppt_y"/>
                                          </p:val>
                                        </p:tav>
                                      </p:tavLst>
                                    </p:anim>
                                    <p:anim calcmode="lin" valueType="num">
                                      <p:cBhvr>
                                        <p:cTn id="8" dur="20000"/>
                                        <p:tgtEl>
                                          <p:spTgt spid="9"/>
                                        </p:tgtEl>
                                        <p:attrNameLst>
                                          <p:attrName>ppt_w</p:attrName>
                                        </p:attrNameLst>
                                      </p:cBhvr>
                                      <p:tavLst>
                                        <p:tav tm="0">
                                          <p:val>
                                            <p:strVal val="ppt_w"/>
                                          </p:val>
                                        </p:tav>
                                        <p:tav tm="100000">
                                          <p:val>
                                            <p:fltVal val="0"/>
                                          </p:val>
                                        </p:tav>
                                      </p:tavLst>
                                    </p:anim>
                                    <p:anim calcmode="lin" valueType="num">
                                      <p:cBhvr>
                                        <p:cTn id="9" dur="20000"/>
                                        <p:tgtEl>
                                          <p:spTgt spid="9"/>
                                        </p:tgtEl>
                                        <p:attrNameLst>
                                          <p:attrName>ppt_h</p:attrName>
                                        </p:attrNameLst>
                                      </p:cBhvr>
                                      <p:tavLst>
                                        <p:tav tm="0">
                                          <p:val>
                                            <p:strVal val="ppt_h"/>
                                          </p:val>
                                        </p:tav>
                                        <p:tav tm="100000">
                                          <p:val>
                                            <p:strVal val="ppt_h"/>
                                          </p:val>
                                        </p:tav>
                                      </p:tavLst>
                                    </p:anim>
                                    <p:set>
                                      <p:cBhvr>
                                        <p:cTn id="10" dur="1" fill="hold">
                                          <p:stCondLst>
                                            <p:cond delay="19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80528" y="6497960"/>
            <a:ext cx="9577064" cy="360040"/>
          </a:xfrm>
          <a:prstGeom prst="roundRect">
            <a:avLst/>
          </a:prstGeom>
          <a:solidFill>
            <a:schemeClr val="accent2">
              <a:lumMod val="75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4294967295"/>
          </p:nvPr>
        </p:nvSpPr>
        <p:spPr>
          <a:xfrm>
            <a:off x="8712200" y="6400800"/>
            <a:ext cx="431800" cy="412750"/>
          </a:xfrm>
        </p:spPr>
        <p:txBody>
          <a:bodyPr/>
          <a:lstStyle/>
          <a:p>
            <a:fld id="{1EC248AB-E565-412B-9D95-9B07D6A4F3F3}" type="slidenum">
              <a:rPr lang="en-GB" smtClean="0">
                <a:solidFill>
                  <a:schemeClr val="accent6"/>
                </a:solidFill>
                <a:latin typeface="Arial Black" pitchFamily="34" charset="0"/>
              </a:rPr>
              <a:pPr/>
              <a:t>5</a:t>
            </a:fld>
            <a:endParaRPr lang="en-GB" dirty="0">
              <a:solidFill>
                <a:schemeClr val="accent6"/>
              </a:solidFill>
              <a:latin typeface="Arial Black" pitchFamily="34" charset="0"/>
            </a:endParaRPr>
          </a:p>
        </p:txBody>
      </p:sp>
      <p:sp>
        <p:nvSpPr>
          <p:cNvPr id="7" name="Slide Number Placeholder 5"/>
          <p:cNvSpPr txBox="1">
            <a:spLocks/>
          </p:cNvSpPr>
          <p:nvPr/>
        </p:nvSpPr>
        <p:spPr>
          <a:xfrm>
            <a:off x="8028384" y="6401221"/>
            <a:ext cx="792088" cy="41215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200" dirty="0">
                <a:solidFill>
                  <a:schemeClr val="accent6"/>
                </a:solidFill>
                <a:latin typeface="Arial Black" pitchFamily="34" charset="0"/>
              </a:rPr>
              <a:t>o</a:t>
            </a:r>
            <a:r>
              <a:rPr kumimoji="0" lang="en-GB" sz="1200" b="0" i="0" u="none" strike="noStrike" kern="1200" cap="none" spc="0" normalizeH="0" baseline="0" noProof="0" dirty="0" smtClean="0">
                <a:ln>
                  <a:noFill/>
                </a:ln>
                <a:solidFill>
                  <a:schemeClr val="accent6"/>
                </a:solidFill>
                <a:effectLst/>
                <a:uLnTx/>
                <a:uFillTx/>
                <a:latin typeface="Arial Black" pitchFamily="34" charset="0"/>
                <a:ea typeface="+mn-ea"/>
                <a:cs typeface="+mn-cs"/>
              </a:rPr>
              <a:t>f 10</a:t>
            </a:r>
          </a:p>
        </p:txBody>
      </p:sp>
      <p:cxnSp>
        <p:nvCxnSpPr>
          <p:cNvPr id="9" name="Straight Connector 8"/>
          <p:cNvCxnSpPr/>
          <p:nvPr/>
        </p:nvCxnSpPr>
        <p:spPr>
          <a:xfrm>
            <a:off x="35496" y="6741368"/>
            <a:ext cx="8712968" cy="0"/>
          </a:xfrm>
          <a:prstGeom prst="line">
            <a:avLst/>
          </a:prstGeom>
          <a:ln w="22225">
            <a:solidFill>
              <a:schemeClr val="accent6"/>
            </a:solidFill>
          </a:ln>
        </p:spPr>
        <p:style>
          <a:lnRef idx="1">
            <a:schemeClr val="accent1"/>
          </a:lnRef>
          <a:fillRef idx="0">
            <a:schemeClr val="accent1"/>
          </a:fillRef>
          <a:effectRef idx="0">
            <a:schemeClr val="accent1"/>
          </a:effectRef>
          <a:fontRef idx="minor">
            <a:schemeClr val="tx1"/>
          </a:fontRef>
        </p:style>
      </p:cxnSp>
      <p:pic>
        <p:nvPicPr>
          <p:cNvPr id="10" name="Picture 9" descr="Symposium #1 schedule overview.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2676"/>
            <a:ext cx="9144000" cy="6461616"/>
          </a:xfrm>
          <a:prstGeom prst="rect">
            <a:avLst/>
          </a:prstGeom>
        </p:spPr>
      </p:pic>
    </p:spTree>
  </p:cSld>
  <p:clrMapOvr>
    <a:masterClrMapping/>
  </p:clrMapOvr>
  <p:transition advClick="0" advTm="3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xit" presetSubtype="8" fill="hold" nodeType="clickEffect">
                                  <p:stCondLst>
                                    <p:cond delay="0"/>
                                  </p:stCondLst>
                                  <p:childTnLst>
                                    <p:anim calcmode="lin" valueType="num">
                                      <p:cBhvr>
                                        <p:cTn id="6" dur="20000"/>
                                        <p:tgtEl>
                                          <p:spTgt spid="9"/>
                                        </p:tgtEl>
                                        <p:attrNameLst>
                                          <p:attrName>ppt_x</p:attrName>
                                        </p:attrNameLst>
                                      </p:cBhvr>
                                      <p:tavLst>
                                        <p:tav tm="0">
                                          <p:val>
                                            <p:strVal val="ppt_x"/>
                                          </p:val>
                                        </p:tav>
                                        <p:tav tm="100000">
                                          <p:val>
                                            <p:strVal val="ppt_x-ppt_w/2"/>
                                          </p:val>
                                        </p:tav>
                                      </p:tavLst>
                                    </p:anim>
                                    <p:anim calcmode="lin" valueType="num">
                                      <p:cBhvr>
                                        <p:cTn id="7" dur="20000"/>
                                        <p:tgtEl>
                                          <p:spTgt spid="9"/>
                                        </p:tgtEl>
                                        <p:attrNameLst>
                                          <p:attrName>ppt_y</p:attrName>
                                        </p:attrNameLst>
                                      </p:cBhvr>
                                      <p:tavLst>
                                        <p:tav tm="0">
                                          <p:val>
                                            <p:strVal val="ppt_y"/>
                                          </p:val>
                                        </p:tav>
                                        <p:tav tm="100000">
                                          <p:val>
                                            <p:strVal val="ppt_y"/>
                                          </p:val>
                                        </p:tav>
                                      </p:tavLst>
                                    </p:anim>
                                    <p:anim calcmode="lin" valueType="num">
                                      <p:cBhvr>
                                        <p:cTn id="8" dur="20000"/>
                                        <p:tgtEl>
                                          <p:spTgt spid="9"/>
                                        </p:tgtEl>
                                        <p:attrNameLst>
                                          <p:attrName>ppt_w</p:attrName>
                                        </p:attrNameLst>
                                      </p:cBhvr>
                                      <p:tavLst>
                                        <p:tav tm="0">
                                          <p:val>
                                            <p:strVal val="ppt_w"/>
                                          </p:val>
                                        </p:tav>
                                        <p:tav tm="100000">
                                          <p:val>
                                            <p:fltVal val="0"/>
                                          </p:val>
                                        </p:tav>
                                      </p:tavLst>
                                    </p:anim>
                                    <p:anim calcmode="lin" valueType="num">
                                      <p:cBhvr>
                                        <p:cTn id="9" dur="20000"/>
                                        <p:tgtEl>
                                          <p:spTgt spid="9"/>
                                        </p:tgtEl>
                                        <p:attrNameLst>
                                          <p:attrName>ppt_h</p:attrName>
                                        </p:attrNameLst>
                                      </p:cBhvr>
                                      <p:tavLst>
                                        <p:tav tm="0">
                                          <p:val>
                                            <p:strVal val="ppt_h"/>
                                          </p:val>
                                        </p:tav>
                                        <p:tav tm="100000">
                                          <p:val>
                                            <p:strVal val="ppt_h"/>
                                          </p:val>
                                        </p:tav>
                                      </p:tavLst>
                                    </p:anim>
                                    <p:set>
                                      <p:cBhvr>
                                        <p:cTn id="10" dur="1" fill="hold">
                                          <p:stCondLst>
                                            <p:cond delay="19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80528" y="6497960"/>
            <a:ext cx="9577064" cy="360040"/>
          </a:xfrm>
          <a:prstGeom prst="roundRect">
            <a:avLst/>
          </a:prstGeom>
          <a:solidFill>
            <a:schemeClr val="accent2">
              <a:lumMod val="75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4294967295"/>
          </p:nvPr>
        </p:nvSpPr>
        <p:spPr>
          <a:xfrm>
            <a:off x="8712200" y="6400800"/>
            <a:ext cx="431800" cy="412750"/>
          </a:xfrm>
        </p:spPr>
        <p:txBody>
          <a:bodyPr/>
          <a:lstStyle/>
          <a:p>
            <a:fld id="{1EC248AB-E565-412B-9D95-9B07D6A4F3F3}" type="slidenum">
              <a:rPr lang="en-GB" smtClean="0">
                <a:solidFill>
                  <a:schemeClr val="accent6"/>
                </a:solidFill>
                <a:latin typeface="Arial Black" pitchFamily="34" charset="0"/>
              </a:rPr>
              <a:pPr/>
              <a:t>6</a:t>
            </a:fld>
            <a:endParaRPr lang="en-GB" dirty="0">
              <a:solidFill>
                <a:schemeClr val="accent6"/>
              </a:solidFill>
              <a:latin typeface="Arial Black" pitchFamily="34" charset="0"/>
            </a:endParaRPr>
          </a:p>
        </p:txBody>
      </p:sp>
      <p:sp>
        <p:nvSpPr>
          <p:cNvPr id="7" name="Slide Number Placeholder 5"/>
          <p:cNvSpPr txBox="1">
            <a:spLocks/>
          </p:cNvSpPr>
          <p:nvPr/>
        </p:nvSpPr>
        <p:spPr>
          <a:xfrm>
            <a:off x="8028384" y="6401221"/>
            <a:ext cx="792088" cy="41215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200" dirty="0">
                <a:solidFill>
                  <a:schemeClr val="accent6"/>
                </a:solidFill>
                <a:latin typeface="Arial Black" pitchFamily="34" charset="0"/>
              </a:rPr>
              <a:t>o</a:t>
            </a:r>
            <a:r>
              <a:rPr kumimoji="0" lang="en-GB" sz="1200" b="0" i="0" u="none" strike="noStrike" kern="1200" cap="none" spc="0" normalizeH="0" baseline="0" noProof="0" dirty="0" smtClean="0">
                <a:ln>
                  <a:noFill/>
                </a:ln>
                <a:solidFill>
                  <a:schemeClr val="accent6"/>
                </a:solidFill>
                <a:effectLst/>
                <a:uLnTx/>
                <a:uFillTx/>
                <a:latin typeface="Arial Black" pitchFamily="34" charset="0"/>
                <a:ea typeface="+mn-ea"/>
                <a:cs typeface="+mn-cs"/>
              </a:rPr>
              <a:t>f 10</a:t>
            </a:r>
          </a:p>
        </p:txBody>
      </p:sp>
      <p:cxnSp>
        <p:nvCxnSpPr>
          <p:cNvPr id="9" name="Straight Connector 8"/>
          <p:cNvCxnSpPr/>
          <p:nvPr/>
        </p:nvCxnSpPr>
        <p:spPr>
          <a:xfrm>
            <a:off x="35496" y="6741368"/>
            <a:ext cx="8712968" cy="0"/>
          </a:xfrm>
          <a:prstGeom prst="line">
            <a:avLst/>
          </a:prstGeom>
          <a:ln w="22225">
            <a:solidFill>
              <a:schemeClr val="accent6"/>
            </a:solidFill>
          </a:ln>
        </p:spPr>
        <p:style>
          <a:lnRef idx="1">
            <a:schemeClr val="accent1"/>
          </a:lnRef>
          <a:fillRef idx="0">
            <a:schemeClr val="accent1"/>
          </a:fillRef>
          <a:effectRef idx="0">
            <a:schemeClr val="accent1"/>
          </a:effectRef>
          <a:fontRef idx="minor">
            <a:schemeClr val="tx1"/>
          </a:fontRef>
        </p:style>
      </p:cxnSp>
      <p:pic>
        <p:nvPicPr>
          <p:cNvPr id="2" name="Picture 1" descr="CSS photo2.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230433"/>
            <a:ext cx="9180512" cy="3782743"/>
          </a:xfrm>
          <a:prstGeom prst="rect">
            <a:avLst/>
          </a:prstGeom>
        </p:spPr>
      </p:pic>
    </p:spTree>
    <p:extLst>
      <p:ext uri="{BB962C8B-B14F-4D97-AF65-F5344CB8AC3E}">
        <p14:creationId xmlns:p14="http://schemas.microsoft.com/office/powerpoint/2010/main" val="624047736"/>
      </p:ext>
    </p:extLst>
  </p:cSld>
  <p:clrMapOvr>
    <a:masterClrMapping/>
  </p:clrMapOvr>
  <p:transition advClick="0" advTm="3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xit" presetSubtype="8" fill="hold" nodeType="clickEffect">
                                  <p:stCondLst>
                                    <p:cond delay="0"/>
                                  </p:stCondLst>
                                  <p:childTnLst>
                                    <p:anim calcmode="lin" valueType="num">
                                      <p:cBhvr>
                                        <p:cTn id="6" dur="20000"/>
                                        <p:tgtEl>
                                          <p:spTgt spid="9"/>
                                        </p:tgtEl>
                                        <p:attrNameLst>
                                          <p:attrName>ppt_x</p:attrName>
                                        </p:attrNameLst>
                                      </p:cBhvr>
                                      <p:tavLst>
                                        <p:tav tm="0">
                                          <p:val>
                                            <p:strVal val="ppt_x"/>
                                          </p:val>
                                        </p:tav>
                                        <p:tav tm="100000">
                                          <p:val>
                                            <p:strVal val="ppt_x-ppt_w/2"/>
                                          </p:val>
                                        </p:tav>
                                      </p:tavLst>
                                    </p:anim>
                                    <p:anim calcmode="lin" valueType="num">
                                      <p:cBhvr>
                                        <p:cTn id="7" dur="20000"/>
                                        <p:tgtEl>
                                          <p:spTgt spid="9"/>
                                        </p:tgtEl>
                                        <p:attrNameLst>
                                          <p:attrName>ppt_y</p:attrName>
                                        </p:attrNameLst>
                                      </p:cBhvr>
                                      <p:tavLst>
                                        <p:tav tm="0">
                                          <p:val>
                                            <p:strVal val="ppt_y"/>
                                          </p:val>
                                        </p:tav>
                                        <p:tav tm="100000">
                                          <p:val>
                                            <p:strVal val="ppt_y"/>
                                          </p:val>
                                        </p:tav>
                                      </p:tavLst>
                                    </p:anim>
                                    <p:anim calcmode="lin" valueType="num">
                                      <p:cBhvr>
                                        <p:cTn id="8" dur="20000"/>
                                        <p:tgtEl>
                                          <p:spTgt spid="9"/>
                                        </p:tgtEl>
                                        <p:attrNameLst>
                                          <p:attrName>ppt_w</p:attrName>
                                        </p:attrNameLst>
                                      </p:cBhvr>
                                      <p:tavLst>
                                        <p:tav tm="0">
                                          <p:val>
                                            <p:strVal val="ppt_w"/>
                                          </p:val>
                                        </p:tav>
                                        <p:tav tm="100000">
                                          <p:val>
                                            <p:fltVal val="0"/>
                                          </p:val>
                                        </p:tav>
                                      </p:tavLst>
                                    </p:anim>
                                    <p:anim calcmode="lin" valueType="num">
                                      <p:cBhvr>
                                        <p:cTn id="9" dur="20000"/>
                                        <p:tgtEl>
                                          <p:spTgt spid="9"/>
                                        </p:tgtEl>
                                        <p:attrNameLst>
                                          <p:attrName>ppt_h</p:attrName>
                                        </p:attrNameLst>
                                      </p:cBhvr>
                                      <p:tavLst>
                                        <p:tav tm="0">
                                          <p:val>
                                            <p:strVal val="ppt_h"/>
                                          </p:val>
                                        </p:tav>
                                        <p:tav tm="100000">
                                          <p:val>
                                            <p:strVal val="ppt_h"/>
                                          </p:val>
                                        </p:tav>
                                      </p:tavLst>
                                    </p:anim>
                                    <p:set>
                                      <p:cBhvr>
                                        <p:cTn id="10" dur="1" fill="hold">
                                          <p:stCondLst>
                                            <p:cond delay="19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80528" y="6497960"/>
            <a:ext cx="9577064" cy="360040"/>
          </a:xfrm>
          <a:prstGeom prst="roundRect">
            <a:avLst/>
          </a:prstGeom>
          <a:solidFill>
            <a:schemeClr val="accent2">
              <a:lumMod val="75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4294967295"/>
          </p:nvPr>
        </p:nvSpPr>
        <p:spPr>
          <a:xfrm>
            <a:off x="8712200" y="6400800"/>
            <a:ext cx="431800" cy="412750"/>
          </a:xfrm>
        </p:spPr>
        <p:txBody>
          <a:bodyPr/>
          <a:lstStyle/>
          <a:p>
            <a:fld id="{1EC248AB-E565-412B-9D95-9B07D6A4F3F3}" type="slidenum">
              <a:rPr lang="en-GB" smtClean="0">
                <a:solidFill>
                  <a:schemeClr val="accent6"/>
                </a:solidFill>
                <a:latin typeface="Arial Black" pitchFamily="34" charset="0"/>
              </a:rPr>
              <a:pPr/>
              <a:t>7</a:t>
            </a:fld>
            <a:endParaRPr lang="en-GB" dirty="0">
              <a:solidFill>
                <a:schemeClr val="accent6"/>
              </a:solidFill>
              <a:latin typeface="Arial Black" pitchFamily="34" charset="0"/>
            </a:endParaRPr>
          </a:p>
        </p:txBody>
      </p:sp>
      <p:sp>
        <p:nvSpPr>
          <p:cNvPr id="7" name="Slide Number Placeholder 5"/>
          <p:cNvSpPr txBox="1">
            <a:spLocks/>
          </p:cNvSpPr>
          <p:nvPr/>
        </p:nvSpPr>
        <p:spPr>
          <a:xfrm>
            <a:off x="8028384" y="6401221"/>
            <a:ext cx="792088" cy="41215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200" dirty="0">
                <a:solidFill>
                  <a:schemeClr val="accent6"/>
                </a:solidFill>
                <a:latin typeface="Arial Black" pitchFamily="34" charset="0"/>
              </a:rPr>
              <a:t>o</a:t>
            </a:r>
            <a:r>
              <a:rPr kumimoji="0" lang="en-GB" sz="1200" b="0" i="0" u="none" strike="noStrike" kern="1200" cap="none" spc="0" normalizeH="0" baseline="0" noProof="0" dirty="0" smtClean="0">
                <a:ln>
                  <a:noFill/>
                </a:ln>
                <a:solidFill>
                  <a:schemeClr val="accent6"/>
                </a:solidFill>
                <a:effectLst/>
                <a:uLnTx/>
                <a:uFillTx/>
                <a:latin typeface="Arial Black" pitchFamily="34" charset="0"/>
                <a:ea typeface="+mn-ea"/>
                <a:cs typeface="+mn-cs"/>
              </a:rPr>
              <a:t>f 10</a:t>
            </a:r>
          </a:p>
        </p:txBody>
      </p:sp>
      <p:cxnSp>
        <p:nvCxnSpPr>
          <p:cNvPr id="9" name="Straight Connector 8"/>
          <p:cNvCxnSpPr/>
          <p:nvPr/>
        </p:nvCxnSpPr>
        <p:spPr>
          <a:xfrm>
            <a:off x="35496" y="6741368"/>
            <a:ext cx="8712968" cy="0"/>
          </a:xfrm>
          <a:prstGeom prst="line">
            <a:avLst/>
          </a:prstGeom>
          <a:ln w="22225">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3131840" y="2060848"/>
            <a:ext cx="2648081" cy="461665"/>
          </a:xfrm>
          <a:prstGeom prst="rect">
            <a:avLst/>
          </a:prstGeom>
        </p:spPr>
        <p:txBody>
          <a:bodyPr wrap="none">
            <a:spAutoFit/>
          </a:bodyPr>
          <a:lstStyle/>
          <a:p>
            <a:pPr>
              <a:defRPr/>
            </a:pPr>
            <a:r>
              <a:rPr lang="en-AU" sz="2400" dirty="0" smtClean="0">
                <a:latin typeface="Museo 500"/>
                <a:cs typeface="Museo 500"/>
              </a:rPr>
              <a:t>positive outcomes</a:t>
            </a:r>
            <a:endParaRPr lang="en-AU" sz="2400" dirty="0">
              <a:latin typeface="Museo 500"/>
              <a:cs typeface="Museo 500"/>
            </a:endParaRPr>
          </a:p>
        </p:txBody>
      </p:sp>
      <p:pic>
        <p:nvPicPr>
          <p:cNvPr id="13" name="Picture 12" descr="ConnectingSessionalsS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3659" y="332656"/>
            <a:ext cx="2488781" cy="1008112"/>
          </a:xfrm>
          <a:prstGeom prst="rect">
            <a:avLst/>
          </a:prstGeom>
        </p:spPr>
      </p:pic>
      <p:sp>
        <p:nvSpPr>
          <p:cNvPr id="8" name="Rectangle 7"/>
          <p:cNvSpPr/>
          <p:nvPr/>
        </p:nvSpPr>
        <p:spPr>
          <a:xfrm flipH="1">
            <a:off x="2699792" y="2636912"/>
            <a:ext cx="4248472" cy="2554545"/>
          </a:xfrm>
          <a:prstGeom prst="rect">
            <a:avLst/>
          </a:prstGeom>
        </p:spPr>
        <p:txBody>
          <a:bodyPr wrap="square">
            <a:spAutoFit/>
          </a:bodyPr>
          <a:lstStyle/>
          <a:p>
            <a:pPr marL="285750" lvl="0" indent="-285750">
              <a:buFont typeface="Arial"/>
              <a:buChar char="•"/>
            </a:pPr>
            <a:r>
              <a:rPr lang="en-AU" sz="1600" dirty="0">
                <a:latin typeface="Museo 500"/>
                <a:cs typeface="Museo 500"/>
              </a:rPr>
              <a:t>over 400 sessional staff </a:t>
            </a:r>
            <a:r>
              <a:rPr lang="en-AU" sz="1600" dirty="0" smtClean="0">
                <a:latin typeface="Museo 500"/>
                <a:cs typeface="Museo 500"/>
              </a:rPr>
              <a:t>engaged</a:t>
            </a:r>
          </a:p>
          <a:p>
            <a:pPr lvl="0"/>
            <a:endParaRPr lang="en-AU" sz="1600" dirty="0">
              <a:latin typeface="Museo 500"/>
              <a:cs typeface="Museo 500"/>
            </a:endParaRPr>
          </a:p>
          <a:p>
            <a:pPr marL="285750" indent="-285750">
              <a:buFont typeface="Arial"/>
              <a:buChar char="•"/>
            </a:pPr>
            <a:r>
              <a:rPr lang="en-AU" sz="1600" dirty="0">
                <a:latin typeface="Museo 500"/>
                <a:cs typeface="Museo 500"/>
              </a:rPr>
              <a:t>o</a:t>
            </a:r>
            <a:r>
              <a:rPr lang="en-AU" sz="1600" dirty="0" smtClean="0">
                <a:latin typeface="Museo 500"/>
                <a:cs typeface="Museo 500"/>
              </a:rPr>
              <a:t>ver </a:t>
            </a:r>
            <a:r>
              <a:rPr lang="en-AU" sz="1600" dirty="0">
                <a:latin typeface="Museo 500"/>
                <a:cs typeface="Museo 500"/>
              </a:rPr>
              <a:t>24 </a:t>
            </a:r>
            <a:r>
              <a:rPr lang="en-AU" sz="1600" dirty="0" smtClean="0">
                <a:latin typeface="Museo 500"/>
                <a:cs typeface="Museo 500"/>
              </a:rPr>
              <a:t>months</a:t>
            </a:r>
          </a:p>
          <a:p>
            <a:endParaRPr lang="en-AU" sz="1600" dirty="0">
              <a:latin typeface="Museo 500"/>
              <a:cs typeface="Museo 500"/>
            </a:endParaRPr>
          </a:p>
          <a:p>
            <a:pPr marL="285750" indent="-285750">
              <a:buFont typeface="Arial"/>
              <a:buChar char="•"/>
            </a:pPr>
            <a:r>
              <a:rPr lang="en-AU" sz="1600" dirty="0">
                <a:latin typeface="Museo 500"/>
                <a:cs typeface="Museo 500"/>
              </a:rPr>
              <a:t>o</a:t>
            </a:r>
            <a:r>
              <a:rPr lang="en-AU" sz="1600" dirty="0" smtClean="0">
                <a:latin typeface="Museo 500"/>
                <a:cs typeface="Museo 500"/>
              </a:rPr>
              <a:t>ne full-day and one half-day symposium</a:t>
            </a:r>
          </a:p>
          <a:p>
            <a:endParaRPr lang="en-AU" sz="1600" dirty="0">
              <a:latin typeface="Museo 500"/>
              <a:cs typeface="Museo 500"/>
            </a:endParaRPr>
          </a:p>
          <a:p>
            <a:pPr marL="285750" indent="-285750">
              <a:buFont typeface="Arial"/>
              <a:buChar char="•"/>
            </a:pPr>
            <a:r>
              <a:rPr lang="en-AU" sz="1600" dirty="0" smtClean="0">
                <a:latin typeface="Museo 500"/>
                <a:cs typeface="Museo 500"/>
              </a:rPr>
              <a:t>3 induction events</a:t>
            </a:r>
          </a:p>
          <a:p>
            <a:endParaRPr lang="en-AU" sz="1600" dirty="0">
              <a:latin typeface="Museo 500"/>
              <a:cs typeface="Museo 500"/>
            </a:endParaRPr>
          </a:p>
          <a:p>
            <a:pPr marL="285750" indent="-285750">
              <a:buFont typeface="Arial"/>
              <a:buChar char="•"/>
            </a:pPr>
            <a:r>
              <a:rPr lang="en-AU" sz="1600" dirty="0" smtClean="0">
                <a:latin typeface="Museo 500"/>
                <a:cs typeface="Museo 500"/>
              </a:rPr>
              <a:t>Sessional </a:t>
            </a:r>
            <a:r>
              <a:rPr lang="en-AU" sz="1600" dirty="0">
                <a:latin typeface="Museo 500"/>
                <a:cs typeface="Museo 500"/>
              </a:rPr>
              <a:t>Staff Essentials website: </a:t>
            </a:r>
            <a:r>
              <a:rPr lang="en-AU" sz="1600" dirty="0">
                <a:latin typeface="Museo 500"/>
                <a:cs typeface="Museo 500"/>
                <a:hlinkClick r:id="rId4"/>
              </a:rPr>
              <a:t>www.rmit.edu.au/dsc/sessionalstaff</a:t>
            </a:r>
            <a:endParaRPr lang="en-AU" sz="1600" dirty="0">
              <a:latin typeface="Museo 500"/>
              <a:cs typeface="Museo 500"/>
            </a:endParaRPr>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661248"/>
            <a:ext cx="1836432" cy="612489"/>
          </a:xfrm>
          <a:prstGeom prst="rect">
            <a:avLst/>
          </a:prstGeom>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12360" y="5805264"/>
            <a:ext cx="1162050" cy="447675"/>
          </a:xfrm>
          <a:prstGeom prst="rect">
            <a:avLst/>
          </a:prstGeom>
        </p:spPr>
      </p:pic>
    </p:spTree>
  </p:cSld>
  <p:clrMapOvr>
    <a:masterClrMapping/>
  </p:clrMapOvr>
  <p:transition advClick="0" advTm="3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xit" presetSubtype="8" fill="hold" nodeType="clickEffect">
                                  <p:stCondLst>
                                    <p:cond delay="0"/>
                                  </p:stCondLst>
                                  <p:childTnLst>
                                    <p:anim calcmode="lin" valueType="num">
                                      <p:cBhvr>
                                        <p:cTn id="6" dur="20000"/>
                                        <p:tgtEl>
                                          <p:spTgt spid="9"/>
                                        </p:tgtEl>
                                        <p:attrNameLst>
                                          <p:attrName>ppt_x</p:attrName>
                                        </p:attrNameLst>
                                      </p:cBhvr>
                                      <p:tavLst>
                                        <p:tav tm="0">
                                          <p:val>
                                            <p:strVal val="ppt_x"/>
                                          </p:val>
                                        </p:tav>
                                        <p:tav tm="100000">
                                          <p:val>
                                            <p:strVal val="ppt_x-ppt_w/2"/>
                                          </p:val>
                                        </p:tav>
                                      </p:tavLst>
                                    </p:anim>
                                    <p:anim calcmode="lin" valueType="num">
                                      <p:cBhvr>
                                        <p:cTn id="7" dur="20000"/>
                                        <p:tgtEl>
                                          <p:spTgt spid="9"/>
                                        </p:tgtEl>
                                        <p:attrNameLst>
                                          <p:attrName>ppt_y</p:attrName>
                                        </p:attrNameLst>
                                      </p:cBhvr>
                                      <p:tavLst>
                                        <p:tav tm="0">
                                          <p:val>
                                            <p:strVal val="ppt_y"/>
                                          </p:val>
                                        </p:tav>
                                        <p:tav tm="100000">
                                          <p:val>
                                            <p:strVal val="ppt_y"/>
                                          </p:val>
                                        </p:tav>
                                      </p:tavLst>
                                    </p:anim>
                                    <p:anim calcmode="lin" valueType="num">
                                      <p:cBhvr>
                                        <p:cTn id="8" dur="20000"/>
                                        <p:tgtEl>
                                          <p:spTgt spid="9"/>
                                        </p:tgtEl>
                                        <p:attrNameLst>
                                          <p:attrName>ppt_w</p:attrName>
                                        </p:attrNameLst>
                                      </p:cBhvr>
                                      <p:tavLst>
                                        <p:tav tm="0">
                                          <p:val>
                                            <p:strVal val="ppt_w"/>
                                          </p:val>
                                        </p:tav>
                                        <p:tav tm="100000">
                                          <p:val>
                                            <p:fltVal val="0"/>
                                          </p:val>
                                        </p:tav>
                                      </p:tavLst>
                                    </p:anim>
                                    <p:anim calcmode="lin" valueType="num">
                                      <p:cBhvr>
                                        <p:cTn id="9" dur="20000"/>
                                        <p:tgtEl>
                                          <p:spTgt spid="9"/>
                                        </p:tgtEl>
                                        <p:attrNameLst>
                                          <p:attrName>ppt_h</p:attrName>
                                        </p:attrNameLst>
                                      </p:cBhvr>
                                      <p:tavLst>
                                        <p:tav tm="0">
                                          <p:val>
                                            <p:strVal val="ppt_h"/>
                                          </p:val>
                                        </p:tav>
                                        <p:tav tm="100000">
                                          <p:val>
                                            <p:strVal val="ppt_h"/>
                                          </p:val>
                                        </p:tav>
                                      </p:tavLst>
                                    </p:anim>
                                    <p:set>
                                      <p:cBhvr>
                                        <p:cTn id="10" dur="1" fill="hold">
                                          <p:stCondLst>
                                            <p:cond delay="19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80528" y="6497960"/>
            <a:ext cx="9577064" cy="360040"/>
          </a:xfrm>
          <a:prstGeom prst="roundRect">
            <a:avLst/>
          </a:prstGeom>
          <a:solidFill>
            <a:schemeClr val="accent2">
              <a:lumMod val="75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4294967295"/>
          </p:nvPr>
        </p:nvSpPr>
        <p:spPr>
          <a:xfrm>
            <a:off x="7884368" y="6401221"/>
            <a:ext cx="432048" cy="412155"/>
          </a:xfrm>
        </p:spPr>
        <p:txBody>
          <a:bodyPr/>
          <a:lstStyle/>
          <a:p>
            <a:fld id="{1EC248AB-E565-412B-9D95-9B07D6A4F3F3}" type="slidenum">
              <a:rPr lang="en-GB" smtClean="0">
                <a:solidFill>
                  <a:schemeClr val="accent6"/>
                </a:solidFill>
                <a:latin typeface="Arial Black" pitchFamily="34" charset="0"/>
              </a:rPr>
              <a:pPr/>
              <a:t>8</a:t>
            </a:fld>
            <a:endParaRPr lang="en-GB" dirty="0">
              <a:solidFill>
                <a:schemeClr val="accent6"/>
              </a:solidFill>
              <a:latin typeface="Arial Black" pitchFamily="34" charset="0"/>
            </a:endParaRPr>
          </a:p>
        </p:txBody>
      </p:sp>
      <p:sp>
        <p:nvSpPr>
          <p:cNvPr id="7" name="Slide Number Placeholder 5"/>
          <p:cNvSpPr txBox="1">
            <a:spLocks/>
          </p:cNvSpPr>
          <p:nvPr/>
        </p:nvSpPr>
        <p:spPr>
          <a:xfrm>
            <a:off x="8028384" y="6401221"/>
            <a:ext cx="792088" cy="41215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accent6"/>
                </a:solidFill>
                <a:latin typeface="Arial Black" pitchFamily="34" charset="0"/>
              </a:rPr>
              <a:t>o</a:t>
            </a:r>
            <a:r>
              <a:rPr kumimoji="0" lang="en-GB" sz="1200" b="0" i="0" u="none" strike="noStrike" kern="1200" cap="none" spc="0" normalizeH="0" baseline="0" noProof="0" dirty="0" smtClean="0">
                <a:ln>
                  <a:noFill/>
                </a:ln>
                <a:solidFill>
                  <a:schemeClr val="accent6"/>
                </a:solidFill>
                <a:effectLst/>
                <a:uLnTx/>
                <a:uFillTx/>
                <a:latin typeface="Arial Black" pitchFamily="34" charset="0"/>
                <a:ea typeface="+mn-ea"/>
                <a:cs typeface="+mn-cs"/>
              </a:rPr>
              <a:t>f 10</a:t>
            </a:r>
          </a:p>
        </p:txBody>
      </p:sp>
      <p:cxnSp>
        <p:nvCxnSpPr>
          <p:cNvPr id="9" name="Straight Connector 8"/>
          <p:cNvCxnSpPr/>
          <p:nvPr/>
        </p:nvCxnSpPr>
        <p:spPr>
          <a:xfrm>
            <a:off x="35496" y="6741368"/>
            <a:ext cx="8712968" cy="0"/>
          </a:xfrm>
          <a:prstGeom prst="line">
            <a:avLst/>
          </a:prstGeom>
          <a:ln w="22225">
            <a:solidFill>
              <a:schemeClr val="accent6"/>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3779912" y="2132856"/>
            <a:ext cx="1621658" cy="461665"/>
          </a:xfrm>
          <a:prstGeom prst="rect">
            <a:avLst/>
          </a:prstGeom>
        </p:spPr>
        <p:txBody>
          <a:bodyPr wrap="none">
            <a:spAutoFit/>
          </a:bodyPr>
          <a:lstStyle/>
          <a:p>
            <a:r>
              <a:rPr lang="en-AU" sz="2400" dirty="0" smtClean="0">
                <a:latin typeface="Museo 500"/>
                <a:cs typeface="Museo 500"/>
              </a:rPr>
              <a:t>resourcing</a:t>
            </a:r>
            <a:endParaRPr lang="en-AU" sz="2800" dirty="0"/>
          </a:p>
        </p:txBody>
      </p:sp>
      <p:sp>
        <p:nvSpPr>
          <p:cNvPr id="10" name="TextBox 9"/>
          <p:cNvSpPr txBox="1"/>
          <p:nvPr/>
        </p:nvSpPr>
        <p:spPr>
          <a:xfrm>
            <a:off x="4355976" y="2780928"/>
            <a:ext cx="432048" cy="584776"/>
          </a:xfrm>
          <a:prstGeom prst="rect">
            <a:avLst/>
          </a:prstGeom>
          <a:noFill/>
        </p:spPr>
        <p:txBody>
          <a:bodyPr wrap="square" rtlCol="0">
            <a:spAutoFit/>
          </a:bodyPr>
          <a:lstStyle/>
          <a:p>
            <a:r>
              <a:rPr lang="en-US" sz="3200" dirty="0" smtClean="0">
                <a:latin typeface="Museo 500"/>
                <a:cs typeface="Museo 500"/>
              </a:rPr>
              <a:t>$</a:t>
            </a:r>
            <a:endParaRPr lang="en-US" sz="3200" dirty="0">
              <a:latin typeface="Museo 500"/>
              <a:cs typeface="Museo 500"/>
            </a:endParaRPr>
          </a:p>
        </p:txBody>
      </p:sp>
      <p:pic>
        <p:nvPicPr>
          <p:cNvPr id="11" name="Picture 10" descr="ConnectingSessionalsS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3659" y="332656"/>
            <a:ext cx="2488781" cy="1008112"/>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5661248"/>
            <a:ext cx="1836432" cy="612489"/>
          </a:xfrm>
          <a:prstGeom prst="rect">
            <a:avLst/>
          </a:prstGeom>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2360" y="5805264"/>
            <a:ext cx="1162050" cy="447675"/>
          </a:xfrm>
          <a:prstGeom prst="rect">
            <a:avLst/>
          </a:prstGeom>
        </p:spPr>
      </p:pic>
      <p:sp>
        <p:nvSpPr>
          <p:cNvPr id="14" name="TextBox 13"/>
          <p:cNvSpPr txBox="1"/>
          <p:nvPr/>
        </p:nvSpPr>
        <p:spPr>
          <a:xfrm>
            <a:off x="1331640" y="3573016"/>
            <a:ext cx="7056784" cy="1569660"/>
          </a:xfrm>
          <a:prstGeom prst="rect">
            <a:avLst/>
          </a:prstGeom>
          <a:noFill/>
        </p:spPr>
        <p:txBody>
          <a:bodyPr wrap="square" rtlCol="0">
            <a:spAutoFit/>
          </a:bodyPr>
          <a:lstStyle/>
          <a:p>
            <a:pPr marL="285750" indent="-285750">
              <a:buFont typeface="Arial"/>
              <a:buChar char="•"/>
            </a:pPr>
            <a:r>
              <a:rPr lang="en-US" sz="1600" dirty="0" smtClean="0">
                <a:latin typeface="Museo 500"/>
                <a:cs typeface="Museo 500"/>
              </a:rPr>
              <a:t>Payment to sessional staff generously funded by the Office of Dean L&amp;T</a:t>
            </a:r>
          </a:p>
          <a:p>
            <a:pPr marL="285750" indent="-285750">
              <a:buFont typeface="Arial"/>
              <a:buChar char="•"/>
            </a:pPr>
            <a:endParaRPr lang="en-US" sz="1600" dirty="0" smtClean="0">
              <a:latin typeface="Museo 500"/>
              <a:cs typeface="Museo 500"/>
            </a:endParaRPr>
          </a:p>
          <a:p>
            <a:pPr marL="285750" indent="-285750">
              <a:buFont typeface="Arial"/>
              <a:buChar char="•"/>
            </a:pPr>
            <a:r>
              <a:rPr lang="en-US" sz="1600" dirty="0" err="1" smtClean="0">
                <a:latin typeface="Museo 500"/>
                <a:cs typeface="Museo 500"/>
              </a:rPr>
              <a:t>Prioritising</a:t>
            </a:r>
            <a:r>
              <a:rPr lang="en-US" sz="1600" dirty="0" smtClean="0">
                <a:latin typeface="Museo 500"/>
                <a:cs typeface="Museo 500"/>
              </a:rPr>
              <a:t> this initiative to promote the University’s </a:t>
            </a:r>
            <a:r>
              <a:rPr lang="en-US" sz="1600" i="1" dirty="0" err="1" smtClean="0">
                <a:latin typeface="Museo 500"/>
                <a:cs typeface="Museo 500"/>
              </a:rPr>
              <a:t>Sessionals</a:t>
            </a:r>
            <a:r>
              <a:rPr lang="en-US" sz="1600" i="1" dirty="0" smtClean="0">
                <a:latin typeface="Museo 500"/>
                <a:cs typeface="Museo 500"/>
              </a:rPr>
              <a:t> in Tertiary </a:t>
            </a:r>
            <a:r>
              <a:rPr lang="en-US" sz="1600" i="1" dirty="0">
                <a:latin typeface="Museo 500"/>
                <a:cs typeface="Museo 500"/>
              </a:rPr>
              <a:t>T</a:t>
            </a:r>
            <a:r>
              <a:rPr lang="en-US" sz="1600" i="1" dirty="0" smtClean="0">
                <a:latin typeface="Museo 500"/>
                <a:cs typeface="Museo 500"/>
              </a:rPr>
              <a:t>eaching Practice </a:t>
            </a:r>
            <a:r>
              <a:rPr lang="en-US" sz="1600" i="1" dirty="0">
                <a:latin typeface="Museo 500"/>
                <a:cs typeface="Museo 500"/>
              </a:rPr>
              <a:t>online modules </a:t>
            </a:r>
            <a:r>
              <a:rPr lang="en-US" sz="1600" dirty="0" smtClean="0">
                <a:latin typeface="Museo 500"/>
                <a:cs typeface="Museo 500"/>
                <a:hlinkClick r:id="rId6"/>
              </a:rPr>
              <a:t>http</a:t>
            </a:r>
            <a:r>
              <a:rPr lang="en-US" sz="1600" dirty="0">
                <a:latin typeface="Museo 500"/>
                <a:cs typeface="Museo 500"/>
                <a:hlinkClick r:id="rId6"/>
              </a:rPr>
              <a:t>://www1.rmit.edu.au/staff/professionaldevelopment/ttp/</a:t>
            </a:r>
            <a:r>
              <a:rPr lang="en-US" sz="1600" dirty="0" smtClean="0">
                <a:latin typeface="Museo 500"/>
                <a:cs typeface="Museo 500"/>
                <a:hlinkClick r:id="rId6"/>
              </a:rPr>
              <a:t>sessionals</a:t>
            </a:r>
            <a:endParaRPr lang="en-US" sz="1600" dirty="0" smtClean="0">
              <a:latin typeface="Museo 500"/>
              <a:cs typeface="Museo 500"/>
            </a:endParaRPr>
          </a:p>
          <a:p>
            <a:pPr marL="285750" indent="-285750">
              <a:buFont typeface="Arial"/>
              <a:buChar char="•"/>
            </a:pPr>
            <a:endParaRPr lang="en-US" sz="1600" i="1" dirty="0">
              <a:latin typeface="Museo 500"/>
              <a:cs typeface="Museo 500"/>
            </a:endParaRPr>
          </a:p>
        </p:txBody>
      </p:sp>
    </p:spTree>
    <p:extLst>
      <p:ext uri="{BB962C8B-B14F-4D97-AF65-F5344CB8AC3E}">
        <p14:creationId xmlns:p14="http://schemas.microsoft.com/office/powerpoint/2010/main" val="3708985075"/>
      </p:ext>
    </p:extLst>
  </p:cSld>
  <p:clrMapOvr>
    <a:masterClrMapping/>
  </p:clrMapOvr>
  <p:transition advClick="0" advTm="3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xit" presetSubtype="8" fill="hold" nodeType="clickEffect">
                                  <p:stCondLst>
                                    <p:cond delay="0"/>
                                  </p:stCondLst>
                                  <p:childTnLst>
                                    <p:anim calcmode="lin" valueType="num">
                                      <p:cBhvr>
                                        <p:cTn id="6" dur="20000"/>
                                        <p:tgtEl>
                                          <p:spTgt spid="9"/>
                                        </p:tgtEl>
                                        <p:attrNameLst>
                                          <p:attrName>ppt_x</p:attrName>
                                        </p:attrNameLst>
                                      </p:cBhvr>
                                      <p:tavLst>
                                        <p:tav tm="0">
                                          <p:val>
                                            <p:strVal val="ppt_x"/>
                                          </p:val>
                                        </p:tav>
                                        <p:tav tm="100000">
                                          <p:val>
                                            <p:strVal val="ppt_x-ppt_w/2"/>
                                          </p:val>
                                        </p:tav>
                                      </p:tavLst>
                                    </p:anim>
                                    <p:anim calcmode="lin" valueType="num">
                                      <p:cBhvr>
                                        <p:cTn id="7" dur="20000"/>
                                        <p:tgtEl>
                                          <p:spTgt spid="9"/>
                                        </p:tgtEl>
                                        <p:attrNameLst>
                                          <p:attrName>ppt_y</p:attrName>
                                        </p:attrNameLst>
                                      </p:cBhvr>
                                      <p:tavLst>
                                        <p:tav tm="0">
                                          <p:val>
                                            <p:strVal val="ppt_y"/>
                                          </p:val>
                                        </p:tav>
                                        <p:tav tm="100000">
                                          <p:val>
                                            <p:strVal val="ppt_y"/>
                                          </p:val>
                                        </p:tav>
                                      </p:tavLst>
                                    </p:anim>
                                    <p:anim calcmode="lin" valueType="num">
                                      <p:cBhvr>
                                        <p:cTn id="8" dur="20000"/>
                                        <p:tgtEl>
                                          <p:spTgt spid="9"/>
                                        </p:tgtEl>
                                        <p:attrNameLst>
                                          <p:attrName>ppt_w</p:attrName>
                                        </p:attrNameLst>
                                      </p:cBhvr>
                                      <p:tavLst>
                                        <p:tav tm="0">
                                          <p:val>
                                            <p:strVal val="ppt_w"/>
                                          </p:val>
                                        </p:tav>
                                        <p:tav tm="100000">
                                          <p:val>
                                            <p:fltVal val="0"/>
                                          </p:val>
                                        </p:tav>
                                      </p:tavLst>
                                    </p:anim>
                                    <p:anim calcmode="lin" valueType="num">
                                      <p:cBhvr>
                                        <p:cTn id="9" dur="20000"/>
                                        <p:tgtEl>
                                          <p:spTgt spid="9"/>
                                        </p:tgtEl>
                                        <p:attrNameLst>
                                          <p:attrName>ppt_h</p:attrName>
                                        </p:attrNameLst>
                                      </p:cBhvr>
                                      <p:tavLst>
                                        <p:tav tm="0">
                                          <p:val>
                                            <p:strVal val="ppt_h"/>
                                          </p:val>
                                        </p:tav>
                                        <p:tav tm="100000">
                                          <p:val>
                                            <p:strVal val="ppt_h"/>
                                          </p:val>
                                        </p:tav>
                                      </p:tavLst>
                                    </p:anim>
                                    <p:set>
                                      <p:cBhvr>
                                        <p:cTn id="10" dur="1" fill="hold">
                                          <p:stCondLst>
                                            <p:cond delay="19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80528" y="6497960"/>
            <a:ext cx="9577064" cy="360040"/>
          </a:xfrm>
          <a:prstGeom prst="roundRect">
            <a:avLst/>
          </a:prstGeom>
          <a:solidFill>
            <a:schemeClr val="accent2">
              <a:lumMod val="75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Slide Number Placeholder 5"/>
          <p:cNvSpPr>
            <a:spLocks noGrp="1"/>
          </p:cNvSpPr>
          <p:nvPr>
            <p:ph type="sldNum" sz="quarter" idx="4294967295"/>
          </p:nvPr>
        </p:nvSpPr>
        <p:spPr>
          <a:xfrm>
            <a:off x="8712200" y="6400800"/>
            <a:ext cx="431800" cy="412750"/>
          </a:xfrm>
        </p:spPr>
        <p:txBody>
          <a:bodyPr/>
          <a:lstStyle/>
          <a:p>
            <a:fld id="{1EC248AB-E565-412B-9D95-9B07D6A4F3F3}" type="slidenum">
              <a:rPr lang="en-GB" smtClean="0">
                <a:solidFill>
                  <a:schemeClr val="accent6"/>
                </a:solidFill>
                <a:latin typeface="Arial Black" pitchFamily="34" charset="0"/>
              </a:rPr>
              <a:pPr/>
              <a:t>9</a:t>
            </a:fld>
            <a:endParaRPr lang="en-GB" dirty="0">
              <a:solidFill>
                <a:schemeClr val="accent6"/>
              </a:solidFill>
              <a:latin typeface="Arial Black" pitchFamily="34" charset="0"/>
            </a:endParaRPr>
          </a:p>
        </p:txBody>
      </p:sp>
      <p:sp>
        <p:nvSpPr>
          <p:cNvPr id="7" name="Slide Number Placeholder 5"/>
          <p:cNvSpPr txBox="1">
            <a:spLocks/>
          </p:cNvSpPr>
          <p:nvPr/>
        </p:nvSpPr>
        <p:spPr>
          <a:xfrm>
            <a:off x="8028384" y="6401221"/>
            <a:ext cx="792088" cy="41215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200" dirty="0">
                <a:solidFill>
                  <a:schemeClr val="accent6"/>
                </a:solidFill>
                <a:latin typeface="Arial Black" pitchFamily="34" charset="0"/>
              </a:rPr>
              <a:t>o</a:t>
            </a:r>
            <a:r>
              <a:rPr kumimoji="0" lang="en-GB" sz="1200" b="0" i="0" u="none" strike="noStrike" kern="1200" cap="none" spc="0" normalizeH="0" baseline="0" noProof="0" dirty="0" smtClean="0">
                <a:ln>
                  <a:noFill/>
                </a:ln>
                <a:solidFill>
                  <a:schemeClr val="accent6"/>
                </a:solidFill>
                <a:effectLst/>
                <a:uLnTx/>
                <a:uFillTx/>
                <a:latin typeface="Arial Black" pitchFamily="34" charset="0"/>
                <a:ea typeface="+mn-ea"/>
                <a:cs typeface="+mn-cs"/>
              </a:rPr>
              <a:t>f 10</a:t>
            </a:r>
          </a:p>
        </p:txBody>
      </p:sp>
      <p:cxnSp>
        <p:nvCxnSpPr>
          <p:cNvPr id="9" name="Straight Connector 8"/>
          <p:cNvCxnSpPr/>
          <p:nvPr/>
        </p:nvCxnSpPr>
        <p:spPr>
          <a:xfrm>
            <a:off x="35496" y="6741368"/>
            <a:ext cx="8712968" cy="0"/>
          </a:xfrm>
          <a:prstGeom prst="line">
            <a:avLst/>
          </a:prstGeom>
          <a:ln w="2222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3923928" y="2132856"/>
            <a:ext cx="1656223" cy="461665"/>
          </a:xfrm>
          <a:prstGeom prst="rect">
            <a:avLst/>
          </a:prstGeom>
        </p:spPr>
        <p:txBody>
          <a:bodyPr wrap="none">
            <a:spAutoFit/>
          </a:bodyPr>
          <a:lstStyle/>
          <a:p>
            <a:pPr>
              <a:defRPr/>
            </a:pPr>
            <a:r>
              <a:rPr lang="en-AU" sz="2400" dirty="0" smtClean="0">
                <a:latin typeface="Museo 500"/>
                <a:cs typeface="Museo 500"/>
              </a:rPr>
              <a:t>challenges</a:t>
            </a:r>
            <a:endParaRPr lang="en-AU" sz="2400" dirty="0">
              <a:latin typeface="Museo 500"/>
              <a:cs typeface="Museo 500"/>
            </a:endParaRPr>
          </a:p>
        </p:txBody>
      </p:sp>
      <p:pic>
        <p:nvPicPr>
          <p:cNvPr id="11" name="Picture 10" descr="ConnectingSessionalsS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3659" y="332656"/>
            <a:ext cx="2488781" cy="1008112"/>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5661248"/>
            <a:ext cx="1836432" cy="612489"/>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2360" y="5805264"/>
            <a:ext cx="1162050" cy="447675"/>
          </a:xfrm>
          <a:prstGeom prst="rect">
            <a:avLst/>
          </a:prstGeom>
        </p:spPr>
      </p:pic>
      <p:sp>
        <p:nvSpPr>
          <p:cNvPr id="13" name="TextBox 12"/>
          <p:cNvSpPr txBox="1"/>
          <p:nvPr/>
        </p:nvSpPr>
        <p:spPr>
          <a:xfrm>
            <a:off x="2699792" y="2996952"/>
            <a:ext cx="5400600" cy="2893100"/>
          </a:xfrm>
          <a:prstGeom prst="rect">
            <a:avLst/>
          </a:prstGeom>
          <a:noFill/>
        </p:spPr>
        <p:txBody>
          <a:bodyPr wrap="square" rtlCol="0">
            <a:spAutoFit/>
          </a:bodyPr>
          <a:lstStyle/>
          <a:p>
            <a:pPr marL="285750" indent="-285750">
              <a:buFont typeface="Arial"/>
              <a:buChar char="•"/>
            </a:pPr>
            <a:r>
              <a:rPr lang="en-AU" sz="1600" dirty="0" smtClean="0">
                <a:latin typeface="Museo 500"/>
                <a:cs typeface="Museo 500"/>
              </a:rPr>
              <a:t>7 schools, 1200 sessional staff</a:t>
            </a:r>
          </a:p>
          <a:p>
            <a:endParaRPr lang="en-AU" sz="1600" dirty="0" smtClean="0">
              <a:latin typeface="Museo 500"/>
              <a:cs typeface="Museo 500"/>
            </a:endParaRPr>
          </a:p>
          <a:p>
            <a:pPr marL="285750" lvl="0" indent="-285750">
              <a:buFont typeface="Arial"/>
              <a:buChar char="•"/>
            </a:pPr>
            <a:r>
              <a:rPr lang="en-AU" sz="1600" dirty="0" smtClean="0">
                <a:latin typeface="Museo 500"/>
                <a:cs typeface="Museo 500"/>
              </a:rPr>
              <a:t>determine </a:t>
            </a:r>
            <a:r>
              <a:rPr lang="en-AU" sz="1600" dirty="0">
                <a:latin typeface="Museo 500"/>
                <a:cs typeface="Museo 500"/>
              </a:rPr>
              <a:t>Schools’ future </a:t>
            </a:r>
            <a:r>
              <a:rPr lang="en-AU" sz="1600" dirty="0" smtClean="0">
                <a:latin typeface="Museo 500"/>
                <a:cs typeface="Museo 500"/>
              </a:rPr>
              <a:t>needs with BLASST tool</a:t>
            </a:r>
          </a:p>
          <a:p>
            <a:pPr marL="285750" lvl="0" indent="-285750">
              <a:buFont typeface="Arial"/>
              <a:buChar char="•"/>
            </a:pPr>
            <a:endParaRPr lang="en-AU" sz="1600" dirty="0" smtClean="0">
              <a:latin typeface="Museo 500"/>
              <a:cs typeface="Museo 500"/>
            </a:endParaRPr>
          </a:p>
          <a:p>
            <a:pPr marL="285750" indent="-285750">
              <a:buFont typeface="Arial"/>
              <a:buChar char="•"/>
            </a:pPr>
            <a:r>
              <a:rPr lang="en-US" sz="1600" dirty="0" smtClean="0">
                <a:latin typeface="Museo 500"/>
                <a:cs typeface="Museo 500"/>
              </a:rPr>
              <a:t>develop sustainable systems &amp; processes </a:t>
            </a:r>
          </a:p>
          <a:p>
            <a:endParaRPr lang="en-US" sz="1600" dirty="0">
              <a:latin typeface="Museo 500"/>
              <a:cs typeface="Museo 500"/>
            </a:endParaRPr>
          </a:p>
          <a:p>
            <a:pPr marL="285750" indent="-285750">
              <a:buFont typeface="Arial"/>
              <a:buChar char="•"/>
            </a:pPr>
            <a:r>
              <a:rPr lang="en-US" sz="1600" dirty="0">
                <a:latin typeface="Museo 500"/>
                <a:cs typeface="Museo 500"/>
              </a:rPr>
              <a:t>administration of the </a:t>
            </a:r>
            <a:r>
              <a:rPr lang="en-US" sz="1600" dirty="0" smtClean="0">
                <a:latin typeface="Museo 500"/>
                <a:cs typeface="Museo 500"/>
              </a:rPr>
              <a:t>payments!</a:t>
            </a:r>
            <a:endParaRPr lang="en-US" sz="1600" dirty="0">
              <a:latin typeface="Museo 500"/>
              <a:cs typeface="Museo 500"/>
            </a:endParaRPr>
          </a:p>
          <a:p>
            <a:endParaRPr lang="en-US" sz="1600" dirty="0" smtClean="0">
              <a:latin typeface="Museo 500"/>
              <a:cs typeface="Museo 500"/>
            </a:endParaRPr>
          </a:p>
          <a:p>
            <a:pPr marL="285750" indent="-285750">
              <a:buFont typeface="Arial"/>
              <a:buChar char="•"/>
            </a:pPr>
            <a:endParaRPr lang="en-US" dirty="0"/>
          </a:p>
          <a:p>
            <a:pPr lvl="0"/>
            <a:endParaRPr lang="en-AU" dirty="0"/>
          </a:p>
          <a:p>
            <a:endParaRPr lang="en-US" dirty="0"/>
          </a:p>
        </p:txBody>
      </p:sp>
    </p:spTree>
  </p:cSld>
  <p:clrMapOvr>
    <a:masterClrMapping/>
  </p:clrMapOvr>
  <p:transition advClick="0" advTm="3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xit" presetSubtype="8" fill="hold" nodeType="clickEffect">
                                  <p:stCondLst>
                                    <p:cond delay="0"/>
                                  </p:stCondLst>
                                  <p:childTnLst>
                                    <p:anim calcmode="lin" valueType="num">
                                      <p:cBhvr>
                                        <p:cTn id="6" dur="20000"/>
                                        <p:tgtEl>
                                          <p:spTgt spid="9"/>
                                        </p:tgtEl>
                                        <p:attrNameLst>
                                          <p:attrName>ppt_x</p:attrName>
                                        </p:attrNameLst>
                                      </p:cBhvr>
                                      <p:tavLst>
                                        <p:tav tm="0">
                                          <p:val>
                                            <p:strVal val="ppt_x"/>
                                          </p:val>
                                        </p:tav>
                                        <p:tav tm="100000">
                                          <p:val>
                                            <p:strVal val="ppt_x-ppt_w/2"/>
                                          </p:val>
                                        </p:tav>
                                      </p:tavLst>
                                    </p:anim>
                                    <p:anim calcmode="lin" valueType="num">
                                      <p:cBhvr>
                                        <p:cTn id="7" dur="20000"/>
                                        <p:tgtEl>
                                          <p:spTgt spid="9"/>
                                        </p:tgtEl>
                                        <p:attrNameLst>
                                          <p:attrName>ppt_y</p:attrName>
                                        </p:attrNameLst>
                                      </p:cBhvr>
                                      <p:tavLst>
                                        <p:tav tm="0">
                                          <p:val>
                                            <p:strVal val="ppt_y"/>
                                          </p:val>
                                        </p:tav>
                                        <p:tav tm="100000">
                                          <p:val>
                                            <p:strVal val="ppt_y"/>
                                          </p:val>
                                        </p:tav>
                                      </p:tavLst>
                                    </p:anim>
                                    <p:anim calcmode="lin" valueType="num">
                                      <p:cBhvr>
                                        <p:cTn id="8" dur="20000"/>
                                        <p:tgtEl>
                                          <p:spTgt spid="9"/>
                                        </p:tgtEl>
                                        <p:attrNameLst>
                                          <p:attrName>ppt_w</p:attrName>
                                        </p:attrNameLst>
                                      </p:cBhvr>
                                      <p:tavLst>
                                        <p:tav tm="0">
                                          <p:val>
                                            <p:strVal val="ppt_w"/>
                                          </p:val>
                                        </p:tav>
                                        <p:tav tm="100000">
                                          <p:val>
                                            <p:fltVal val="0"/>
                                          </p:val>
                                        </p:tav>
                                      </p:tavLst>
                                    </p:anim>
                                    <p:anim calcmode="lin" valueType="num">
                                      <p:cBhvr>
                                        <p:cTn id="9" dur="20000"/>
                                        <p:tgtEl>
                                          <p:spTgt spid="9"/>
                                        </p:tgtEl>
                                        <p:attrNameLst>
                                          <p:attrName>ppt_h</p:attrName>
                                        </p:attrNameLst>
                                      </p:cBhvr>
                                      <p:tavLst>
                                        <p:tav tm="0">
                                          <p:val>
                                            <p:strVal val="ppt_h"/>
                                          </p:val>
                                        </p:tav>
                                        <p:tav tm="100000">
                                          <p:val>
                                            <p:strVal val="ppt_h"/>
                                          </p:val>
                                        </p:tav>
                                      </p:tavLst>
                                    </p:anim>
                                    <p:set>
                                      <p:cBhvr>
                                        <p:cTn id="10" dur="1" fill="hold">
                                          <p:stCondLst>
                                            <p:cond delay="19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11167</TotalTime>
  <Words>2370</Words>
  <Application>Microsoft Office PowerPoint</Application>
  <PresentationFormat>On-screen Show (4:3)</PresentationFormat>
  <Paragraphs>130</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Kevin Hickey</dc:creator>
  <cp:lastModifiedBy>Julia Frederick</cp:lastModifiedBy>
  <cp:revision>130</cp:revision>
  <dcterms:created xsi:type="dcterms:W3CDTF">2010-06-24T14:41:07Z</dcterms:created>
  <dcterms:modified xsi:type="dcterms:W3CDTF">2015-04-08T22:35:31Z</dcterms:modified>
</cp:coreProperties>
</file>