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4v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67" r:id="rId2"/>
    <p:sldId id="256" r:id="rId3"/>
    <p:sldId id="257" r:id="rId4"/>
    <p:sldId id="259" r:id="rId5"/>
    <p:sldId id="260" r:id="rId6"/>
    <p:sldId id="262" r:id="rId7"/>
    <p:sldId id="258" r:id="rId8"/>
    <p:sldId id="268" r:id="rId9"/>
    <p:sldId id="266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C2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5" d="100"/>
          <a:sy n="75" d="100"/>
        </p:scale>
        <p:origin x="-2664" y="-12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3ADEF-1232-40E6-AA0C-2DC4E3D89003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E719B-CAD1-4CDF-AC07-FD62E51C143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5556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</a:t>
            </a:r>
            <a:r>
              <a:rPr lang="en-US" dirty="0" err="1" smtClean="0"/>
              <a:t>recognises</a:t>
            </a:r>
            <a:r>
              <a:rPr lang="en-US" dirty="0" smtClean="0"/>
              <a:t> this? I’m sure it’s a scene you are all familiar</a:t>
            </a:r>
            <a:r>
              <a:rPr lang="en-US" baseline="0" dirty="0" smtClean="0"/>
              <a:t> with. Large lecture theatres full of students, a result of rapidly increasing class sizes. At UQ, now with approximately 50,000 students, are class sizes have really expanded and tutorials and small-group teaching is becoming increasingly important.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E719B-CAD1-4CDF-AC07-FD62E51C143C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0284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Offered</a:t>
            </a:r>
            <a:r>
              <a:rPr lang="en-US" baseline="0" dirty="0" smtClean="0"/>
              <a:t> every semester for new tutors</a:t>
            </a:r>
          </a:p>
          <a:p>
            <a:r>
              <a:rPr lang="en-US" baseline="0" dirty="0" smtClean="0"/>
              <a:t>5 interactive hours spread over the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E719B-CAD1-4CDF-AC07-FD62E51C143C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7255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University’s largest</a:t>
            </a:r>
            <a:r>
              <a:rPr lang="en-US" baseline="0" dirty="0" smtClean="0"/>
              <a:t> teaching and learning professional development program, and about 600 tutors complete the program each year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E719B-CAD1-4CDF-AC07-FD62E51C143C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218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AU" sz="1200" dirty="0" smtClean="0"/>
              <a:t>Co-facilitated</a:t>
            </a:r>
          </a:p>
          <a:p>
            <a:pPr marL="285750" indent="-285750">
              <a:buFont typeface="Arial"/>
              <a:buChar char="•"/>
            </a:pPr>
            <a:r>
              <a:rPr lang="en-AU" sz="1200" dirty="0" smtClean="0"/>
              <a:t>Framed around guiding questions</a:t>
            </a:r>
          </a:p>
          <a:p>
            <a:pPr marL="285750" indent="-285750">
              <a:buFont typeface="Arial"/>
              <a:buChar char="•"/>
            </a:pPr>
            <a:r>
              <a:rPr lang="en-AU" sz="1200" dirty="0" smtClean="0"/>
              <a:t>Activity-based</a:t>
            </a:r>
          </a:p>
          <a:p>
            <a:pPr marL="285750" indent="-285750">
              <a:buFont typeface="Arial"/>
              <a:buChar char="•"/>
            </a:pPr>
            <a:r>
              <a:rPr lang="en-AU" sz="1200" dirty="0" smtClean="0"/>
              <a:t>Connected to real world</a:t>
            </a:r>
          </a:p>
          <a:p>
            <a:pPr marL="285750" indent="-285750">
              <a:buFont typeface="Arial"/>
              <a:buChar char="•"/>
            </a:pPr>
            <a:r>
              <a:rPr lang="en-AU" sz="1200" dirty="0" smtClean="0"/>
              <a:t>Encourages reflection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E719B-CAD1-4CDF-AC07-FD62E51C143C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144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661248"/>
            <a:ext cx="5102352" cy="103022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67744" y="5661248"/>
            <a:ext cx="6400800" cy="43400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rgbClr val="70AC2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A finalist in the BLASST Good Practice Awards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94E21-51E1-4AAB-931E-785DA9B52B9D}" type="datetimeFigureOut">
              <a:rPr lang="en-GB" smtClean="0"/>
              <a:pPr/>
              <a:t>09/04/2015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248AB-E565-412B-9D95-9B07D6A4F3F3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4v"/><Relationship Id="rId1" Type="http://schemas.microsoft.com/office/2007/relationships/media" Target="../media/media3.m4v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4v"/><Relationship Id="rId1" Type="http://schemas.microsoft.com/office/2007/relationships/media" Target="../media/media2.m4v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864096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1</a:t>
            </a:fld>
            <a:r>
              <a:rPr lang="en-GB" dirty="0" smtClean="0">
                <a:solidFill>
                  <a:schemeClr val="accent6"/>
                </a:solidFill>
                <a:latin typeface="Arial Black" pitchFamily="34" charset="0"/>
              </a:rPr>
              <a:t> of 10</a:t>
            </a:r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2" name="Picture 1" descr="UQ-lecturetheatre(1)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8928992" cy="59425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0" y="548680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FFFF"/>
                </a:solidFill>
              </a:rPr>
              <a:t>Recognise this?</a:t>
            </a:r>
          </a:p>
        </p:txBody>
      </p:sp>
    </p:spTree>
    <p:extLst>
      <p:ext uri="{BB962C8B-B14F-4D97-AF65-F5344CB8AC3E}">
        <p14:creationId xmlns:p14="http://schemas.microsoft.com/office/powerpoint/2010/main" val="3288527871"/>
      </p:ext>
    </p:extLst>
  </p:cSld>
  <p:clrMapOvr>
    <a:masterClrMapping/>
  </p:clrMapOvr>
  <p:transition advClick="0" advTm="29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10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9512" y="26064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 smtClean="0"/>
              <a:t>Here’s what our tutors have to say…</a:t>
            </a:r>
            <a:endParaRPr lang="en-AU" sz="3600" dirty="0" smtClean="0"/>
          </a:p>
          <a:p>
            <a:endParaRPr lang="en-AU" dirty="0" smtClean="0"/>
          </a:p>
        </p:txBody>
      </p:sp>
      <p:pic>
        <p:nvPicPr>
          <p:cNvPr id="2" name="tutor-talking-1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8000" y="1143000"/>
            <a:ext cx="8128000" cy="4572000"/>
          </a:xfrm>
          <a:prstGeom prst="rect">
            <a:avLst/>
          </a:prstGeo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864096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2</a:t>
            </a:fld>
            <a:r>
              <a:rPr lang="en-GB" dirty="0" smtClean="0">
                <a:solidFill>
                  <a:schemeClr val="accent6"/>
                </a:solidFill>
                <a:latin typeface="Arial Black" pitchFamily="34" charset="0"/>
              </a:rPr>
              <a:t> of 10</a:t>
            </a:r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332656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  <a:latin typeface="Bodoni MT"/>
                <a:cs typeface="Bodoni MT"/>
              </a:rPr>
              <a:t>Tutors@UQ</a:t>
            </a:r>
            <a:endParaRPr lang="en-US" sz="4800" b="1" dirty="0">
              <a:solidFill>
                <a:schemeClr val="accent4">
                  <a:lumMod val="75000"/>
                </a:schemeClr>
              </a:solidFill>
              <a:latin typeface="Bodoni MT"/>
              <a:cs typeface="Bodoni MT"/>
            </a:endParaRPr>
          </a:p>
        </p:txBody>
      </p:sp>
      <p:pic>
        <p:nvPicPr>
          <p:cNvPr id="2" name="Picture 1" descr="canstockphoto523958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340768"/>
            <a:ext cx="6444208" cy="47472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9552" y="1484784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Emma </a:t>
            </a:r>
            <a:r>
              <a:rPr lang="en-US" sz="3200" b="1" dirty="0" smtClean="0"/>
              <a:t>Bartle</a:t>
            </a:r>
            <a:endParaRPr lang="en-US" sz="3200" dirty="0"/>
          </a:p>
          <a:p>
            <a:r>
              <a:rPr lang="en-US" sz="2400" b="1" dirty="0" smtClean="0"/>
              <a:t>Kelly Matthews</a:t>
            </a:r>
            <a:endParaRPr lang="en-US" sz="2400" dirty="0"/>
          </a:p>
          <a:p>
            <a:r>
              <a:rPr lang="en-US" sz="2400" b="1" dirty="0" smtClean="0"/>
              <a:t>Julie Duck</a:t>
            </a:r>
            <a:endParaRPr lang="en-US" sz="2400" dirty="0" smtClean="0"/>
          </a:p>
        </p:txBody>
      </p:sp>
    </p:spTree>
  </p:cSld>
  <p:clrMapOvr>
    <a:masterClrMapping/>
  </p:clrMapOvr>
  <p:transition advClick="0" advTm="29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3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8" name="Rectangle 7"/>
          <p:cNvSpPr/>
          <p:nvPr/>
        </p:nvSpPr>
        <p:spPr>
          <a:xfrm>
            <a:off x="4716016" y="692696"/>
            <a:ext cx="3744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b="1" dirty="0" smtClean="0"/>
              <a:t>Tutors@UQ is…</a:t>
            </a:r>
            <a:endParaRPr lang="en-AU" dirty="0" smtClean="0"/>
          </a:p>
          <a:p>
            <a:endParaRPr lang="en-AU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860032" y="2852936"/>
            <a:ext cx="374441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/>
              <a:t>o</a:t>
            </a:r>
            <a:r>
              <a:rPr lang="en-AU" sz="2400" dirty="0" smtClean="0"/>
              <a:t>ffered every semester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/>
              <a:t>i</a:t>
            </a:r>
            <a:r>
              <a:rPr lang="en-AU" sz="2400" dirty="0" smtClean="0"/>
              <a:t>nteractive 5hr program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smtClean="0"/>
              <a:t>centrally </a:t>
            </a:r>
            <a:r>
              <a:rPr lang="en-AU" sz="2400" dirty="0"/>
              <a:t>co-</a:t>
            </a:r>
            <a:r>
              <a:rPr lang="en-AU" sz="2400" dirty="0" smtClean="0"/>
              <a:t>ordinated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smtClean="0"/>
              <a:t>multi-faculty</a:t>
            </a:r>
            <a:endParaRPr lang="en-US" dirty="0"/>
          </a:p>
        </p:txBody>
      </p:sp>
      <p:pic>
        <p:nvPicPr>
          <p:cNvPr id="4" name="Picture 3" descr="5330_3071_New Biomedical Science Laboratories_Single use_ request permission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4" t="18819" r="24451" b="2397"/>
          <a:stretch/>
        </p:blipFill>
        <p:spPr>
          <a:xfrm>
            <a:off x="323528" y="332656"/>
            <a:ext cx="3672408" cy="5712544"/>
          </a:xfrm>
          <a:prstGeom prst="rect">
            <a:avLst/>
          </a:prstGeo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4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8" name="Rectangle 7"/>
          <p:cNvSpPr/>
          <p:nvPr/>
        </p:nvSpPr>
        <p:spPr>
          <a:xfrm>
            <a:off x="2483768" y="188640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b="1" dirty="0"/>
              <a:t>I</a:t>
            </a:r>
            <a:r>
              <a:rPr lang="en-AU" sz="5400" b="1" dirty="0" smtClean="0"/>
              <a:t>t looks like…</a:t>
            </a:r>
            <a:endParaRPr lang="en-AU" dirty="0" smtClean="0"/>
          </a:p>
          <a:p>
            <a:endParaRPr lang="en-AU" dirty="0" smtClean="0"/>
          </a:p>
        </p:txBody>
      </p:sp>
      <p:pic>
        <p:nvPicPr>
          <p:cNvPr id="3" name="Looks like-30s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1340768"/>
            <a:ext cx="8128000" cy="4572000"/>
          </a:xfrm>
          <a:prstGeom prst="rect">
            <a:avLst/>
          </a:prstGeo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5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8" name="Rectangle 7"/>
          <p:cNvSpPr/>
          <p:nvPr/>
        </p:nvSpPr>
        <p:spPr>
          <a:xfrm>
            <a:off x="683568" y="188640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5400" b="1" dirty="0" smtClean="0"/>
              <a:t>How it works…</a:t>
            </a:r>
          </a:p>
        </p:txBody>
      </p:sp>
      <p:pic>
        <p:nvPicPr>
          <p:cNvPr id="2" name="what looks like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1268760"/>
            <a:ext cx="8128000" cy="4572000"/>
          </a:xfrm>
          <a:prstGeom prst="rect">
            <a:avLst/>
          </a:prstGeom>
        </p:spPr>
      </p:pic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6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116632"/>
            <a:ext cx="61926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 smtClean="0"/>
              <a:t>How does it work for UQ?</a:t>
            </a:r>
            <a:endParaRPr lang="en-AU" sz="2400" dirty="0" smtClean="0"/>
          </a:p>
          <a:p>
            <a:endParaRPr lang="en-AU" dirty="0" smtClean="0"/>
          </a:p>
        </p:txBody>
      </p:sp>
      <p:sp>
        <p:nvSpPr>
          <p:cNvPr id="3" name="Oval 2"/>
          <p:cNvSpPr/>
          <p:nvPr/>
        </p:nvSpPr>
        <p:spPr>
          <a:xfrm>
            <a:off x="4860032" y="4149080"/>
            <a:ext cx="1224136" cy="122413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Central T&amp;L unit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2987824" y="3212976"/>
            <a:ext cx="1872208" cy="1368152"/>
            <a:chOff x="2987824" y="3212976"/>
            <a:chExt cx="1872208" cy="1368152"/>
          </a:xfrm>
        </p:grpSpPr>
        <p:sp>
          <p:nvSpPr>
            <p:cNvPr id="10" name="Oval 9"/>
            <p:cNvSpPr/>
            <p:nvPr/>
          </p:nvSpPr>
          <p:spPr>
            <a:xfrm>
              <a:off x="2987824" y="3212976"/>
              <a:ext cx="1224136" cy="122413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Faculty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H="1" flipV="1">
              <a:off x="4139952" y="4149080"/>
              <a:ext cx="720080" cy="43204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1619672" y="1844824"/>
            <a:ext cx="2088232" cy="3168352"/>
            <a:chOff x="1619672" y="1844824"/>
            <a:chExt cx="2088232" cy="3168352"/>
          </a:xfrm>
        </p:grpSpPr>
        <p:sp>
          <p:nvSpPr>
            <p:cNvPr id="13" name="Oval 12"/>
            <p:cNvSpPr/>
            <p:nvPr/>
          </p:nvSpPr>
          <p:spPr>
            <a:xfrm>
              <a:off x="1619672" y="4077072"/>
              <a:ext cx="936104" cy="93610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School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691680" y="2564904"/>
              <a:ext cx="936104" cy="93610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School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771800" y="1844824"/>
              <a:ext cx="936104" cy="93610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600" dirty="0" smtClean="0">
                  <a:solidFill>
                    <a:srgbClr val="000000"/>
                  </a:solidFill>
                </a:rPr>
                <a:t>School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H="1">
              <a:off x="2555776" y="4077072"/>
              <a:ext cx="504056" cy="32403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0" idx="1"/>
            </p:cNvCxnSpPr>
            <p:nvPr/>
          </p:nvCxnSpPr>
          <p:spPr>
            <a:xfrm flipH="1" flipV="1">
              <a:off x="2627784" y="3140968"/>
              <a:ext cx="539311" cy="25127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H="1" flipV="1">
              <a:off x="3347864" y="2780928"/>
              <a:ext cx="72008" cy="43204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323528" y="908720"/>
            <a:ext cx="3672408" cy="5040560"/>
            <a:chOff x="323528" y="908720"/>
            <a:chExt cx="3672408" cy="5040560"/>
          </a:xfrm>
        </p:grpSpPr>
        <p:sp>
          <p:nvSpPr>
            <p:cNvPr id="26" name="Oval 25"/>
            <p:cNvSpPr/>
            <p:nvPr/>
          </p:nvSpPr>
          <p:spPr>
            <a:xfrm>
              <a:off x="3347864" y="908720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2483768" y="908720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1475656" y="1556792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683568" y="1268760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23528" y="2132856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11560" y="2924944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11560" y="3933056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323528" y="5085184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1259632" y="5373216"/>
              <a:ext cx="648072" cy="57606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</a:rPr>
                <a:t>Tutor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37" name="Straight Arrow Connector 36"/>
            <p:cNvCxnSpPr>
              <a:stCxn id="15" idx="0"/>
              <a:endCxn id="27" idx="5"/>
            </p:cNvCxnSpPr>
            <p:nvPr/>
          </p:nvCxnSpPr>
          <p:spPr>
            <a:xfrm flipH="1" flipV="1">
              <a:off x="3036932" y="1400421"/>
              <a:ext cx="202920" cy="4444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15" idx="0"/>
              <a:endCxn id="26" idx="3"/>
            </p:cNvCxnSpPr>
            <p:nvPr/>
          </p:nvCxnSpPr>
          <p:spPr>
            <a:xfrm flipV="1">
              <a:off x="3239852" y="1400421"/>
              <a:ext cx="202920" cy="4444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stCxn id="14" idx="1"/>
              <a:endCxn id="28" idx="4"/>
            </p:cNvCxnSpPr>
            <p:nvPr/>
          </p:nvCxnSpPr>
          <p:spPr>
            <a:xfrm flipH="1" flipV="1">
              <a:off x="1799692" y="2132856"/>
              <a:ext cx="29077" cy="5691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>
              <a:endCxn id="29" idx="4"/>
            </p:cNvCxnSpPr>
            <p:nvPr/>
          </p:nvCxnSpPr>
          <p:spPr>
            <a:xfrm flipH="1" flipV="1">
              <a:off x="1007604" y="1844824"/>
              <a:ext cx="814988" cy="8044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endCxn id="30" idx="6"/>
            </p:cNvCxnSpPr>
            <p:nvPr/>
          </p:nvCxnSpPr>
          <p:spPr>
            <a:xfrm flipH="1" flipV="1">
              <a:off x="971600" y="2420888"/>
              <a:ext cx="850992" cy="3003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>
              <a:stCxn id="14" idx="1"/>
              <a:endCxn id="31" idx="6"/>
            </p:cNvCxnSpPr>
            <p:nvPr/>
          </p:nvCxnSpPr>
          <p:spPr>
            <a:xfrm flipH="1">
              <a:off x="1259632" y="2701993"/>
              <a:ext cx="569137" cy="5109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>
              <a:endCxn id="32" idx="6"/>
            </p:cNvCxnSpPr>
            <p:nvPr/>
          </p:nvCxnSpPr>
          <p:spPr>
            <a:xfrm flipH="1" flipV="1">
              <a:off x="1259632" y="4221088"/>
              <a:ext cx="346936" cy="3003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endCxn id="33" idx="7"/>
            </p:cNvCxnSpPr>
            <p:nvPr/>
          </p:nvCxnSpPr>
          <p:spPr>
            <a:xfrm flipH="1">
              <a:off x="876692" y="4593484"/>
              <a:ext cx="729876" cy="5760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>
              <a:endCxn id="34" idx="0"/>
            </p:cNvCxnSpPr>
            <p:nvPr/>
          </p:nvCxnSpPr>
          <p:spPr>
            <a:xfrm flipH="1">
              <a:off x="1583668" y="4593484"/>
              <a:ext cx="22900" cy="7797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118"/>
          <p:cNvGrpSpPr/>
          <p:nvPr/>
        </p:nvGrpSpPr>
        <p:grpSpPr>
          <a:xfrm>
            <a:off x="4139952" y="23747"/>
            <a:ext cx="4824536" cy="4125333"/>
            <a:chOff x="4139952" y="23747"/>
            <a:chExt cx="4824536" cy="4125333"/>
          </a:xfrm>
        </p:grpSpPr>
        <p:grpSp>
          <p:nvGrpSpPr>
            <p:cNvPr id="118" name="Group 117"/>
            <p:cNvGrpSpPr/>
            <p:nvPr/>
          </p:nvGrpSpPr>
          <p:grpSpPr>
            <a:xfrm>
              <a:off x="4139952" y="23747"/>
              <a:ext cx="4824536" cy="4125333"/>
              <a:chOff x="4139952" y="23747"/>
              <a:chExt cx="4824536" cy="4125333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5292080" y="1700808"/>
                <a:ext cx="1224136" cy="2448272"/>
                <a:chOff x="2987824" y="3212976"/>
                <a:chExt cx="1224136" cy="2448272"/>
              </a:xfrm>
            </p:grpSpPr>
            <p:sp>
              <p:nvSpPr>
                <p:cNvPr id="61" name="Oval 60"/>
                <p:cNvSpPr/>
                <p:nvPr/>
              </p:nvSpPr>
              <p:spPr>
                <a:xfrm>
                  <a:off x="2987824" y="3212976"/>
                  <a:ext cx="1224136" cy="1224136"/>
                </a:xfrm>
                <a:prstGeom prst="ellips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0000"/>
                      </a:solidFill>
                    </a:rPr>
                    <a:t>Faculty</a:t>
                  </a:r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62" name="Straight Arrow Connector 61"/>
                <p:cNvCxnSpPr>
                  <a:stCxn id="3" idx="0"/>
                  <a:endCxn id="61" idx="4"/>
                </p:cNvCxnSpPr>
                <p:nvPr/>
              </p:nvCxnSpPr>
              <p:spPr>
                <a:xfrm flipV="1">
                  <a:off x="3167844" y="4437112"/>
                  <a:ext cx="432048" cy="122413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Group 64"/>
              <p:cNvGrpSpPr/>
              <p:nvPr/>
            </p:nvGrpSpPr>
            <p:grpSpPr>
              <a:xfrm>
                <a:off x="5076056" y="404664"/>
                <a:ext cx="2952328" cy="2304256"/>
                <a:chOff x="1187624" y="1988840"/>
                <a:chExt cx="2952328" cy="2304256"/>
              </a:xfrm>
            </p:grpSpPr>
            <p:sp>
              <p:nvSpPr>
                <p:cNvPr id="66" name="Oval 65"/>
                <p:cNvSpPr/>
                <p:nvPr/>
              </p:nvSpPr>
              <p:spPr>
                <a:xfrm>
                  <a:off x="3203848" y="3356992"/>
                  <a:ext cx="936104" cy="936104"/>
                </a:xfrm>
                <a:prstGeom prst="ellips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r>
                    <a:rPr lang="en-US" sz="1600" dirty="0" smtClean="0">
                      <a:solidFill>
                        <a:srgbClr val="000000"/>
                      </a:solidFill>
                    </a:rPr>
                    <a:t>School</a:t>
                  </a:r>
                  <a:endParaRPr lang="en-US" sz="16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>
                  <a:off x="1187624" y="1988840"/>
                  <a:ext cx="936104" cy="936104"/>
                </a:xfrm>
                <a:prstGeom prst="ellips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r>
                    <a:rPr lang="en-US" sz="1600" dirty="0" smtClean="0">
                      <a:solidFill>
                        <a:srgbClr val="000000"/>
                      </a:solidFill>
                    </a:rPr>
                    <a:t>School</a:t>
                  </a:r>
                  <a:endParaRPr lang="en-US" sz="16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8" name="Oval 67"/>
                <p:cNvSpPr/>
                <p:nvPr/>
              </p:nvSpPr>
              <p:spPr>
                <a:xfrm>
                  <a:off x="2555776" y="2060848"/>
                  <a:ext cx="936104" cy="936104"/>
                </a:xfrm>
                <a:prstGeom prst="ellips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r>
                    <a:rPr lang="en-US" sz="1600" dirty="0" smtClean="0">
                      <a:solidFill>
                        <a:srgbClr val="000000"/>
                      </a:solidFill>
                    </a:rPr>
                    <a:t>School</a:t>
                  </a:r>
                  <a:endParaRPr lang="en-US" sz="1600" dirty="0">
                    <a:solidFill>
                      <a:srgbClr val="000000"/>
                    </a:solidFill>
                  </a:endParaRPr>
                </a:p>
              </p:txBody>
            </p:sp>
            <p:cxnSp>
              <p:nvCxnSpPr>
                <p:cNvPr id="69" name="Straight Arrow Connector 68"/>
                <p:cNvCxnSpPr>
                  <a:endCxn id="66" idx="2"/>
                </p:cNvCxnSpPr>
                <p:nvPr/>
              </p:nvCxnSpPr>
              <p:spPr>
                <a:xfrm flipV="1">
                  <a:off x="2627784" y="3825044"/>
                  <a:ext cx="576064" cy="108012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69"/>
                <p:cNvCxnSpPr/>
                <p:nvPr/>
              </p:nvCxnSpPr>
              <p:spPr>
                <a:xfrm flipH="1" flipV="1">
                  <a:off x="1763688" y="2924944"/>
                  <a:ext cx="144016" cy="36004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Arrow Connector 70"/>
                <p:cNvCxnSpPr>
                  <a:stCxn id="61" idx="7"/>
                </p:cNvCxnSpPr>
                <p:nvPr/>
              </p:nvCxnSpPr>
              <p:spPr>
                <a:xfrm flipV="1">
                  <a:off x="2448513" y="2924944"/>
                  <a:ext cx="323287" cy="539311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" name="Oval 78"/>
              <p:cNvSpPr/>
              <p:nvPr/>
            </p:nvSpPr>
            <p:spPr>
              <a:xfrm>
                <a:off x="8028384" y="1196752"/>
                <a:ext cx="648072" cy="57606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400" dirty="0" smtClean="0">
                    <a:solidFill>
                      <a:srgbClr val="000000"/>
                    </a:solidFill>
                  </a:rPr>
                  <a:t>Tutor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8316416" y="1844824"/>
                <a:ext cx="648072" cy="57606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400" dirty="0" smtClean="0">
                    <a:solidFill>
                      <a:srgbClr val="000000"/>
                    </a:solidFill>
                  </a:rPr>
                  <a:t>Tutor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8028384" y="2708920"/>
                <a:ext cx="648072" cy="57606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400" dirty="0" smtClean="0">
                    <a:solidFill>
                      <a:srgbClr val="000000"/>
                    </a:solidFill>
                  </a:rPr>
                  <a:t>Tutor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7668344" y="620688"/>
                <a:ext cx="648072" cy="57606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400" dirty="0" smtClean="0">
                    <a:solidFill>
                      <a:srgbClr val="000000"/>
                    </a:solidFill>
                  </a:rPr>
                  <a:t>Tutor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8028384" y="23747"/>
                <a:ext cx="648072" cy="57606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400" dirty="0" smtClean="0">
                    <a:solidFill>
                      <a:srgbClr val="000000"/>
                    </a:solidFill>
                  </a:rPr>
                  <a:t>Tutor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4139952" y="620688"/>
                <a:ext cx="648072" cy="57606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400" dirty="0" smtClean="0">
                    <a:solidFill>
                      <a:srgbClr val="000000"/>
                    </a:solidFill>
                  </a:rPr>
                  <a:t>Tutor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4211960" y="1412776"/>
                <a:ext cx="648072" cy="57606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sz="1400" dirty="0" smtClean="0">
                    <a:solidFill>
                      <a:srgbClr val="000000"/>
                    </a:solidFill>
                  </a:rPr>
                  <a:t>Tutor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89" name="Straight Arrow Connector 88"/>
              <p:cNvCxnSpPr>
                <a:stCxn id="66" idx="5"/>
                <a:endCxn id="81" idx="1"/>
              </p:cNvCxnSpPr>
              <p:nvPr/>
            </p:nvCxnSpPr>
            <p:spPr>
              <a:xfrm>
                <a:off x="7891295" y="2571831"/>
                <a:ext cx="231997" cy="221452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Arrow Connector 89"/>
              <p:cNvCxnSpPr>
                <a:endCxn id="80" idx="2"/>
              </p:cNvCxnSpPr>
              <p:nvPr/>
            </p:nvCxnSpPr>
            <p:spPr>
              <a:xfrm>
                <a:off x="8028384" y="2132856"/>
                <a:ext cx="288032" cy="0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>
                <a:stCxn id="66" idx="7"/>
                <a:endCxn id="79" idx="3"/>
              </p:cNvCxnSpPr>
              <p:nvPr/>
            </p:nvCxnSpPr>
            <p:spPr>
              <a:xfrm flipV="1">
                <a:off x="7891295" y="1688453"/>
                <a:ext cx="231997" cy="221452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>
                <a:stCxn id="68" idx="7"/>
                <a:endCxn id="82" idx="2"/>
              </p:cNvCxnSpPr>
              <p:nvPr/>
            </p:nvCxnSpPr>
            <p:spPr>
              <a:xfrm>
                <a:off x="7243223" y="613761"/>
                <a:ext cx="425121" cy="294959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Arrow Connector 102"/>
              <p:cNvCxnSpPr>
                <a:stCxn id="68" idx="7"/>
                <a:endCxn id="83" idx="2"/>
              </p:cNvCxnSpPr>
              <p:nvPr/>
            </p:nvCxnSpPr>
            <p:spPr>
              <a:xfrm flipV="1">
                <a:off x="7243223" y="311779"/>
                <a:ext cx="785161" cy="301982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Arrow Connector 105"/>
              <p:cNvCxnSpPr>
                <a:stCxn id="67" idx="2"/>
                <a:endCxn id="87" idx="7"/>
              </p:cNvCxnSpPr>
              <p:nvPr/>
            </p:nvCxnSpPr>
            <p:spPr>
              <a:xfrm flipH="1">
                <a:off x="4765124" y="872716"/>
                <a:ext cx="310932" cy="624423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0" name="Straight Arrow Connector 109"/>
            <p:cNvCxnSpPr>
              <a:stCxn id="67" idx="2"/>
              <a:endCxn id="86" idx="6"/>
            </p:cNvCxnSpPr>
            <p:nvPr/>
          </p:nvCxnSpPr>
          <p:spPr>
            <a:xfrm flipH="1">
              <a:off x="4788024" y="872716"/>
              <a:ext cx="288032" cy="36004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 123"/>
          <p:cNvGrpSpPr/>
          <p:nvPr/>
        </p:nvGrpSpPr>
        <p:grpSpPr>
          <a:xfrm>
            <a:off x="6084168" y="4293096"/>
            <a:ext cx="2664296" cy="1800200"/>
            <a:chOff x="6084168" y="4293096"/>
            <a:chExt cx="2664296" cy="1800200"/>
          </a:xfrm>
        </p:grpSpPr>
        <p:sp>
          <p:nvSpPr>
            <p:cNvPr id="120" name="Rectangle 119"/>
            <p:cNvSpPr/>
            <p:nvPr/>
          </p:nvSpPr>
          <p:spPr>
            <a:xfrm>
              <a:off x="6876256" y="4293096"/>
              <a:ext cx="1872208" cy="18002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Each year:</a:t>
              </a:r>
            </a:p>
            <a:p>
              <a:pPr algn="ctr"/>
              <a:endParaRPr lang="en-US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6 Faculties</a:t>
              </a:r>
            </a:p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40 Schools</a:t>
              </a:r>
            </a:p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&gt;600 new tutors </a:t>
              </a:r>
            </a:p>
            <a:p>
              <a:pPr algn="ctr"/>
              <a:endParaRPr lang="en-US" dirty="0" smtClean="0">
                <a:solidFill>
                  <a:srgbClr val="000000"/>
                </a:solidFill>
              </a:endParaRPr>
            </a:p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Straight Arrow Connector 121"/>
            <p:cNvCxnSpPr>
              <a:stCxn id="3" idx="6"/>
            </p:cNvCxnSpPr>
            <p:nvPr/>
          </p:nvCxnSpPr>
          <p:spPr>
            <a:xfrm flipV="1">
              <a:off x="6084168" y="4509120"/>
              <a:ext cx="792088" cy="25202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Rectangle 71"/>
          <p:cNvSpPr/>
          <p:nvPr/>
        </p:nvSpPr>
        <p:spPr>
          <a:xfrm>
            <a:off x="2195736" y="5301208"/>
            <a:ext cx="28803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/>
              <a:t>Collaborative partnership model</a:t>
            </a:r>
            <a:endParaRPr lang="en-AU" sz="2400" dirty="0" smtClean="0"/>
          </a:p>
          <a:p>
            <a:pPr algn="ctr"/>
            <a:endParaRPr lang="en-AU" dirty="0" smtClean="0"/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7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3528" y="26064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b="1" dirty="0" smtClean="0"/>
              <a:t>What’s needed to keep it working?</a:t>
            </a:r>
            <a:endParaRPr lang="en-AU" sz="3600" dirty="0" smtClean="0"/>
          </a:p>
          <a:p>
            <a:endParaRPr lang="en-AU" dirty="0" smtClean="0"/>
          </a:p>
        </p:txBody>
      </p:sp>
      <p:pic>
        <p:nvPicPr>
          <p:cNvPr id="3" name="Picture 2" descr="money-makes-you-happy-ft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460432" cy="528777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827584" y="4437112"/>
            <a:ext cx="4608512" cy="954107"/>
            <a:chOff x="827584" y="4437112"/>
            <a:chExt cx="4608512" cy="954107"/>
          </a:xfrm>
        </p:grpSpPr>
        <p:sp>
          <p:nvSpPr>
            <p:cNvPr id="4" name="TextBox 3"/>
            <p:cNvSpPr txBox="1"/>
            <p:nvPr/>
          </p:nvSpPr>
          <p:spPr>
            <a:xfrm>
              <a:off x="827584" y="4437112"/>
              <a:ext cx="18002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50% from DVC office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35896" y="4437112"/>
              <a:ext cx="18002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50% from faculty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588224" y="126876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Tutors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8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520" y="1916832"/>
            <a:ext cx="4032448" cy="3693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AU" sz="2600" dirty="0" smtClean="0"/>
              <a:t>Every faculty is engaged</a:t>
            </a:r>
          </a:p>
          <a:p>
            <a:endParaRPr lang="en-AU" sz="2600" dirty="0"/>
          </a:p>
          <a:p>
            <a:pPr marL="457200" indent="-457200">
              <a:buFont typeface="Arial"/>
              <a:buChar char="•"/>
            </a:pPr>
            <a:r>
              <a:rPr lang="en-AU" sz="2600" dirty="0"/>
              <a:t>Won institutional teaching </a:t>
            </a:r>
            <a:r>
              <a:rPr lang="en-AU" sz="2600" dirty="0" smtClean="0"/>
              <a:t>award</a:t>
            </a:r>
          </a:p>
          <a:p>
            <a:endParaRPr lang="en-AU" sz="2600" dirty="0" smtClean="0"/>
          </a:p>
          <a:p>
            <a:pPr marL="457200" indent="-457200">
              <a:buFont typeface="Arial"/>
              <a:buChar char="•"/>
            </a:pPr>
            <a:r>
              <a:rPr lang="en-AU" sz="2600" dirty="0" smtClean="0"/>
              <a:t>Sustained for 5 years</a:t>
            </a:r>
          </a:p>
          <a:p>
            <a:pPr marL="457200" indent="-457200">
              <a:buFont typeface="Arial"/>
              <a:buChar char="•"/>
            </a:pPr>
            <a:endParaRPr lang="en-AU" sz="2600" dirty="0"/>
          </a:p>
          <a:p>
            <a:pPr marL="457200" indent="-457200">
              <a:buFont typeface="Arial"/>
              <a:buChar char="•"/>
            </a:pPr>
            <a:r>
              <a:rPr lang="en-AU" sz="2600" dirty="0"/>
              <a:t>Survived a restructure of the L&amp;T </a:t>
            </a:r>
            <a:r>
              <a:rPr lang="en-AU" sz="2600" dirty="0" smtClean="0"/>
              <a:t>unit</a:t>
            </a:r>
            <a:endParaRPr lang="en-AU" sz="2600" dirty="0"/>
          </a:p>
        </p:txBody>
      </p:sp>
      <p:sp>
        <p:nvSpPr>
          <p:cNvPr id="10" name="Rectangle 9"/>
          <p:cNvSpPr/>
          <p:nvPr/>
        </p:nvSpPr>
        <p:spPr>
          <a:xfrm>
            <a:off x="323528" y="26064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 smtClean="0"/>
              <a:t>How do we know it works for UQ?</a:t>
            </a:r>
            <a:endParaRPr lang="en-AU" sz="3600" dirty="0" smtClean="0"/>
          </a:p>
          <a:p>
            <a:endParaRPr lang="en-AU" dirty="0" smtClean="0"/>
          </a:p>
        </p:txBody>
      </p:sp>
      <p:pic>
        <p:nvPicPr>
          <p:cNvPr id="2" name="Picture 1" descr="gatt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68760"/>
            <a:ext cx="4315564" cy="488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31693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884368" y="6401221"/>
            <a:ext cx="432048" cy="412155"/>
          </a:xfrm>
        </p:spPr>
        <p:txBody>
          <a:bodyPr/>
          <a:lstStyle/>
          <a:p>
            <a:fld id="{1EC248AB-E565-412B-9D95-9B07D6A4F3F3}" type="slidenum">
              <a:rPr lang="en-GB" smtClean="0">
                <a:solidFill>
                  <a:schemeClr val="accent6"/>
                </a:solidFill>
                <a:latin typeface="Arial Black" pitchFamily="34" charset="0"/>
              </a:rPr>
              <a:pPr/>
              <a:t>9</a:t>
            </a:fld>
            <a:endParaRPr lang="en-GB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028384" y="6401221"/>
            <a:ext cx="792088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accent6"/>
                </a:solidFill>
                <a:latin typeface="Arial Black" pitchFamily="34" charset="0"/>
              </a:rPr>
              <a:t>o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f 10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9512" y="26064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 smtClean="0"/>
              <a:t>How do we know it works for tutors?</a:t>
            </a:r>
            <a:endParaRPr lang="en-AU" sz="3600" dirty="0" smtClean="0"/>
          </a:p>
          <a:p>
            <a:endParaRPr lang="en-AU" dirty="0" smtClean="0"/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179512" y="2132856"/>
            <a:ext cx="8780141" cy="4355997"/>
            <a:chOff x="0" y="1916832"/>
            <a:chExt cx="9144000" cy="4536504"/>
          </a:xfrm>
        </p:grpSpPr>
        <p:grpSp>
          <p:nvGrpSpPr>
            <p:cNvPr id="13" name="Group 12"/>
            <p:cNvGrpSpPr/>
            <p:nvPr/>
          </p:nvGrpSpPr>
          <p:grpSpPr>
            <a:xfrm>
              <a:off x="0" y="1916832"/>
              <a:ext cx="9144000" cy="4393555"/>
              <a:chOff x="0" y="1844824"/>
              <a:chExt cx="9144000" cy="4393555"/>
            </a:xfrm>
          </p:grpSpPr>
          <p:pic>
            <p:nvPicPr>
              <p:cNvPr id="2" name="Picture 1" descr="1 minute paper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916832"/>
                <a:ext cx="9144000" cy="4321547"/>
              </a:xfrm>
              <a:prstGeom prst="rect">
                <a:avLst/>
              </a:prstGeom>
            </p:spPr>
          </p:pic>
          <p:sp>
            <p:nvSpPr>
              <p:cNvPr id="4" name="Rectangle 3"/>
              <p:cNvSpPr/>
              <p:nvPr/>
            </p:nvSpPr>
            <p:spPr>
              <a:xfrm>
                <a:off x="0" y="1916832"/>
                <a:ext cx="7740352" cy="4320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7596336" y="1844824"/>
                <a:ext cx="576064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5868144" y="5085184"/>
              <a:ext cx="3275856" cy="13681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1520" y="126876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I feel </a:t>
            </a:r>
            <a:r>
              <a:rPr lang="en-US" sz="2000" b="1" i="1" dirty="0" smtClean="0"/>
              <a:t>more confident</a:t>
            </a:r>
            <a:r>
              <a:rPr lang="en-US" sz="2000" i="1" dirty="0" smtClean="0"/>
              <a:t>, more capable of connecting with and inspiring students. I have ideas of how to actually practically go about doing that I would otherwise not have had </a:t>
            </a:r>
            <a:r>
              <a:rPr lang="en-US" sz="2000" i="1" dirty="0"/>
              <a:t> </a:t>
            </a:r>
            <a:r>
              <a:rPr lang="en-US" sz="2000" dirty="0" smtClean="0"/>
              <a:t>(Arts tutor, 2011)</a:t>
            </a:r>
          </a:p>
        </p:txBody>
      </p:sp>
    </p:spTree>
    <p:extLst>
      <p:ext uri="{BB962C8B-B14F-4D97-AF65-F5344CB8AC3E}">
        <p14:creationId xmlns:p14="http://schemas.microsoft.com/office/powerpoint/2010/main" val="638778707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</TotalTime>
  <Words>309</Words>
  <Application>Microsoft Office PowerPoint</Application>
  <PresentationFormat>On-screen Show (4:3)</PresentationFormat>
  <Paragraphs>92</Paragraphs>
  <Slides>10</Slides>
  <Notes>4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Kevin Hickey</dc:creator>
  <cp:lastModifiedBy>Julia Frederick</cp:lastModifiedBy>
  <cp:revision>88</cp:revision>
  <dcterms:created xsi:type="dcterms:W3CDTF">2010-06-24T14:41:07Z</dcterms:created>
  <dcterms:modified xsi:type="dcterms:W3CDTF">2015-04-09T03:21:44Z</dcterms:modified>
</cp:coreProperties>
</file>